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5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88"/>
    <p:restoredTop sz="94737"/>
  </p:normalViewPr>
  <p:slideViewPr>
    <p:cSldViewPr snapToGrid="0" snapToObjects="1">
      <p:cViewPr varScale="1">
        <p:scale>
          <a:sx n="85" d="100"/>
          <a:sy n="85" d="100"/>
        </p:scale>
        <p:origin x="1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736372-77B9-CE40-8174-FF685807131A}" type="datetimeFigureOut">
              <a:rPr lang="en-US" smtClean="0"/>
              <a:t>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570D3-99BB-EE49-8392-E709E3A2E848}" type="slidenum">
              <a:rPr lang="en-US" smtClean="0"/>
              <a:t>‹#›</a:t>
            </a:fld>
            <a:endParaRPr lang="en-US" dirty="0"/>
          </a:p>
        </p:txBody>
      </p:sp>
    </p:spTree>
    <p:extLst>
      <p:ext uri="{BB962C8B-B14F-4D97-AF65-F5344CB8AC3E}">
        <p14:creationId xmlns:p14="http://schemas.microsoft.com/office/powerpoint/2010/main" val="208506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736372-77B9-CE40-8174-FF685807131A}" type="datetimeFigureOut">
              <a:rPr lang="en-US" smtClean="0"/>
              <a:t>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570D3-99BB-EE49-8392-E709E3A2E848}" type="slidenum">
              <a:rPr lang="en-US" smtClean="0"/>
              <a:t>‹#›</a:t>
            </a:fld>
            <a:endParaRPr lang="en-US" dirty="0"/>
          </a:p>
        </p:txBody>
      </p:sp>
    </p:spTree>
    <p:extLst>
      <p:ext uri="{BB962C8B-B14F-4D97-AF65-F5344CB8AC3E}">
        <p14:creationId xmlns:p14="http://schemas.microsoft.com/office/powerpoint/2010/main" val="97596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736372-77B9-CE40-8174-FF685807131A}" type="datetimeFigureOut">
              <a:rPr lang="en-US" smtClean="0"/>
              <a:t>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570D3-99BB-EE49-8392-E709E3A2E848}" type="slidenum">
              <a:rPr lang="en-US" smtClean="0"/>
              <a:t>‹#›</a:t>
            </a:fld>
            <a:endParaRPr lang="en-US" dirty="0"/>
          </a:p>
        </p:txBody>
      </p:sp>
    </p:spTree>
    <p:extLst>
      <p:ext uri="{BB962C8B-B14F-4D97-AF65-F5344CB8AC3E}">
        <p14:creationId xmlns:p14="http://schemas.microsoft.com/office/powerpoint/2010/main" val="72138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736372-77B9-CE40-8174-FF685807131A}" type="datetimeFigureOut">
              <a:rPr lang="en-US" smtClean="0"/>
              <a:t>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570D3-99BB-EE49-8392-E709E3A2E848}" type="slidenum">
              <a:rPr lang="en-US" smtClean="0"/>
              <a:t>‹#›</a:t>
            </a:fld>
            <a:endParaRPr lang="en-US" dirty="0"/>
          </a:p>
        </p:txBody>
      </p:sp>
    </p:spTree>
    <p:extLst>
      <p:ext uri="{BB962C8B-B14F-4D97-AF65-F5344CB8AC3E}">
        <p14:creationId xmlns:p14="http://schemas.microsoft.com/office/powerpoint/2010/main" val="261458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736372-77B9-CE40-8174-FF685807131A}" type="datetimeFigureOut">
              <a:rPr lang="en-US" smtClean="0"/>
              <a:t>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570D3-99BB-EE49-8392-E709E3A2E848}" type="slidenum">
              <a:rPr lang="en-US" smtClean="0"/>
              <a:t>‹#›</a:t>
            </a:fld>
            <a:endParaRPr lang="en-US" dirty="0"/>
          </a:p>
        </p:txBody>
      </p:sp>
    </p:spTree>
    <p:extLst>
      <p:ext uri="{BB962C8B-B14F-4D97-AF65-F5344CB8AC3E}">
        <p14:creationId xmlns:p14="http://schemas.microsoft.com/office/powerpoint/2010/main" val="129703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736372-77B9-CE40-8174-FF685807131A}" type="datetimeFigureOut">
              <a:rPr lang="en-US" smtClean="0"/>
              <a:t>11/9/19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570D3-99BB-EE49-8392-E709E3A2E848}" type="slidenum">
              <a:rPr lang="en-US" smtClean="0"/>
              <a:t>‹#›</a:t>
            </a:fld>
            <a:endParaRPr lang="en-US" dirty="0"/>
          </a:p>
        </p:txBody>
      </p:sp>
    </p:spTree>
    <p:extLst>
      <p:ext uri="{BB962C8B-B14F-4D97-AF65-F5344CB8AC3E}">
        <p14:creationId xmlns:p14="http://schemas.microsoft.com/office/powerpoint/2010/main" val="167672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736372-77B9-CE40-8174-FF685807131A}" type="datetimeFigureOut">
              <a:rPr lang="en-US" smtClean="0"/>
              <a:t>11/9/19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1570D3-99BB-EE49-8392-E709E3A2E848}" type="slidenum">
              <a:rPr lang="en-US" smtClean="0"/>
              <a:t>‹#›</a:t>
            </a:fld>
            <a:endParaRPr lang="en-US" dirty="0"/>
          </a:p>
        </p:txBody>
      </p:sp>
    </p:spTree>
    <p:extLst>
      <p:ext uri="{BB962C8B-B14F-4D97-AF65-F5344CB8AC3E}">
        <p14:creationId xmlns:p14="http://schemas.microsoft.com/office/powerpoint/2010/main" val="55545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736372-77B9-CE40-8174-FF685807131A}" type="datetimeFigureOut">
              <a:rPr lang="en-US" smtClean="0"/>
              <a:t>11/9/19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570D3-99BB-EE49-8392-E709E3A2E848}" type="slidenum">
              <a:rPr lang="en-US" smtClean="0"/>
              <a:t>‹#›</a:t>
            </a:fld>
            <a:endParaRPr lang="en-US" dirty="0"/>
          </a:p>
        </p:txBody>
      </p:sp>
    </p:spTree>
    <p:extLst>
      <p:ext uri="{BB962C8B-B14F-4D97-AF65-F5344CB8AC3E}">
        <p14:creationId xmlns:p14="http://schemas.microsoft.com/office/powerpoint/2010/main" val="42137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36372-77B9-CE40-8174-FF685807131A}" type="datetimeFigureOut">
              <a:rPr lang="en-US" smtClean="0"/>
              <a:t>11/9/19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1570D3-99BB-EE49-8392-E709E3A2E848}" type="slidenum">
              <a:rPr lang="en-US" smtClean="0"/>
              <a:t>‹#›</a:t>
            </a:fld>
            <a:endParaRPr lang="en-US" dirty="0"/>
          </a:p>
        </p:txBody>
      </p:sp>
    </p:spTree>
    <p:extLst>
      <p:ext uri="{BB962C8B-B14F-4D97-AF65-F5344CB8AC3E}">
        <p14:creationId xmlns:p14="http://schemas.microsoft.com/office/powerpoint/2010/main" val="293872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736372-77B9-CE40-8174-FF685807131A}" type="datetimeFigureOut">
              <a:rPr lang="en-US" smtClean="0"/>
              <a:t>11/9/19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570D3-99BB-EE49-8392-E709E3A2E848}" type="slidenum">
              <a:rPr lang="en-US" smtClean="0"/>
              <a:t>‹#›</a:t>
            </a:fld>
            <a:endParaRPr lang="en-US" dirty="0"/>
          </a:p>
        </p:txBody>
      </p:sp>
    </p:spTree>
    <p:extLst>
      <p:ext uri="{BB962C8B-B14F-4D97-AF65-F5344CB8AC3E}">
        <p14:creationId xmlns:p14="http://schemas.microsoft.com/office/powerpoint/2010/main" val="368832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736372-77B9-CE40-8174-FF685807131A}" type="datetimeFigureOut">
              <a:rPr lang="en-US" smtClean="0"/>
              <a:t>11/9/19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570D3-99BB-EE49-8392-E709E3A2E848}" type="slidenum">
              <a:rPr lang="en-US" smtClean="0"/>
              <a:t>‹#›</a:t>
            </a:fld>
            <a:endParaRPr lang="en-US" dirty="0"/>
          </a:p>
        </p:txBody>
      </p:sp>
    </p:spTree>
    <p:extLst>
      <p:ext uri="{BB962C8B-B14F-4D97-AF65-F5344CB8AC3E}">
        <p14:creationId xmlns:p14="http://schemas.microsoft.com/office/powerpoint/2010/main" val="13758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36372-77B9-CE40-8174-FF685807131A}" type="datetimeFigureOut">
              <a:rPr lang="en-US" smtClean="0"/>
              <a:t>11/9/19</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570D3-99BB-EE49-8392-E709E3A2E848}" type="slidenum">
              <a:rPr lang="en-US" smtClean="0"/>
              <a:t>‹#›</a:t>
            </a:fld>
            <a:endParaRPr lang="en-US" dirty="0"/>
          </a:p>
        </p:txBody>
      </p:sp>
    </p:spTree>
    <p:extLst>
      <p:ext uri="{BB962C8B-B14F-4D97-AF65-F5344CB8AC3E}">
        <p14:creationId xmlns:p14="http://schemas.microsoft.com/office/powerpoint/2010/main" val="2992059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AD9B116-564E-A944-A85F-EDBD0B39C9E3}"/>
              </a:ext>
            </a:extLst>
          </p:cNvPr>
          <p:cNvSpPr>
            <a:spLocks noGrp="1"/>
          </p:cNvSpPr>
          <p:nvPr>
            <p:ph type="subTitle" idx="1"/>
          </p:nvPr>
        </p:nvSpPr>
        <p:spPr>
          <a:xfrm>
            <a:off x="373192" y="4019629"/>
            <a:ext cx="9159615" cy="2225674"/>
          </a:xfrm>
        </p:spPr>
        <p:txBody>
          <a:bodyPr>
            <a:normAutofit/>
          </a:bodyPr>
          <a:lstStyle/>
          <a:p>
            <a:pPr algn="l"/>
            <a:r>
              <a:rPr lang="en-US" sz="2800" b="1" cap="small" dirty="0">
                <a:solidFill>
                  <a:srgbClr val="7030A0"/>
                </a:solidFill>
                <a:latin typeface="Arial Narrow" panose="020B0604020202020204" pitchFamily="34" charset="0"/>
                <a:cs typeface="Arial Narrow" panose="020B0604020202020204" pitchFamily="34" charset="0"/>
              </a:rPr>
              <a:t>Energy Giant LLC’s “No </a:t>
            </a:r>
            <a:r>
              <a:rPr lang="en-US" sz="2800" b="1" cap="small">
                <a:solidFill>
                  <a:srgbClr val="7030A0"/>
                </a:solidFill>
                <a:latin typeface="Arial Narrow" panose="020B0604020202020204" pitchFamily="34" charset="0"/>
                <a:cs typeface="Arial Narrow" panose="020B0604020202020204" pitchFamily="34" charset="0"/>
              </a:rPr>
              <a:t>Pollution Energy </a:t>
            </a:r>
            <a:r>
              <a:rPr lang="en-US" sz="2800" b="1" cap="small" dirty="0">
                <a:solidFill>
                  <a:srgbClr val="7030A0"/>
                </a:solidFill>
                <a:latin typeface="Arial Narrow" panose="020B0604020202020204" pitchFamily="34" charset="0"/>
                <a:cs typeface="Arial Narrow" panose="020B0604020202020204" pitchFamily="34" charset="0"/>
              </a:rPr>
              <a:t>Solution” Program</a:t>
            </a:r>
          </a:p>
          <a:p>
            <a:pPr marL="800100" lvl="1" indent="-342900" algn="l">
              <a:buFont typeface="Arial" panose="020B0604020202020204" pitchFamily="34" charset="0"/>
              <a:buChar char="•"/>
            </a:pPr>
            <a:r>
              <a:rPr lang="en-US" dirty="0">
                <a:solidFill>
                  <a:srgbClr val="7030A0"/>
                </a:solidFill>
                <a:latin typeface="Arial Narrow" panose="020B0604020202020204" pitchFamily="34" charset="0"/>
                <a:cs typeface="Arial Narrow" panose="020B0604020202020204" pitchFamily="34" charset="0"/>
              </a:rPr>
              <a:t>Phase One:  LNG Regas/Storage Facility</a:t>
            </a:r>
          </a:p>
          <a:p>
            <a:pPr marL="800100" lvl="1" indent="-342900" algn="l">
              <a:buFont typeface="Arial" panose="020B0604020202020204" pitchFamily="34" charset="0"/>
              <a:buChar char="•"/>
            </a:pPr>
            <a:r>
              <a:rPr lang="en-US" dirty="0">
                <a:solidFill>
                  <a:srgbClr val="7030A0"/>
                </a:solidFill>
                <a:latin typeface="Arial Narrow" panose="020B0604020202020204" pitchFamily="34" charset="0"/>
                <a:cs typeface="Arial Narrow" panose="020B0604020202020204" pitchFamily="34" charset="0"/>
              </a:rPr>
              <a:t>Phase Two:  CCGT Power Plant</a:t>
            </a:r>
          </a:p>
          <a:p>
            <a:pPr marL="800100" lvl="1" indent="-342900" algn="l">
              <a:buFont typeface="Arial" panose="020B0604020202020204" pitchFamily="34" charset="0"/>
              <a:buChar char="•"/>
            </a:pPr>
            <a:r>
              <a:rPr lang="en-US" dirty="0">
                <a:solidFill>
                  <a:srgbClr val="7030A0"/>
                </a:solidFill>
                <a:latin typeface="Arial Narrow" panose="020B0604020202020204" pitchFamily="34" charset="0"/>
                <a:cs typeface="Arial Narrow" panose="020B0604020202020204" pitchFamily="34" charset="0"/>
              </a:rPr>
              <a:t>Phase Three:  MED Desalination Plant</a:t>
            </a:r>
          </a:p>
          <a:p>
            <a:pPr marL="800100" lvl="1" indent="-342900" algn="l">
              <a:buFont typeface="Arial" panose="020B0604020202020204" pitchFamily="34" charset="0"/>
              <a:buChar char="•"/>
            </a:pPr>
            <a:r>
              <a:rPr lang="en-US" dirty="0">
                <a:solidFill>
                  <a:srgbClr val="7030A0"/>
                </a:solidFill>
                <a:latin typeface="Arial Narrow" panose="020B0604020202020204" pitchFamily="34" charset="0"/>
                <a:cs typeface="Arial Narrow" panose="020B0604020202020204" pitchFamily="34" charset="0"/>
              </a:rPr>
              <a:t>Phase Four:  Greenhouse Export Facility</a:t>
            </a:r>
          </a:p>
          <a:p>
            <a:pPr marL="800100" lvl="1" indent="-342900" algn="l">
              <a:buFont typeface="Arial" panose="020B0604020202020204" pitchFamily="34" charset="0"/>
              <a:buChar char="•"/>
            </a:pPr>
            <a:r>
              <a:rPr lang="en-US" dirty="0">
                <a:solidFill>
                  <a:srgbClr val="7030A0"/>
                </a:solidFill>
                <a:latin typeface="Arial Narrow" panose="020B0604020202020204" pitchFamily="34" charset="0"/>
                <a:cs typeface="Arial Narrow" panose="020B0604020202020204" pitchFamily="34" charset="0"/>
              </a:rPr>
              <a:t>Phase Five:  Local Coal Beneficiation to Diesel Facility</a:t>
            </a:r>
          </a:p>
        </p:txBody>
      </p:sp>
      <p:sp>
        <p:nvSpPr>
          <p:cNvPr id="2" name="Title 1">
            <a:extLst>
              <a:ext uri="{FF2B5EF4-FFF2-40B4-BE49-F238E27FC236}">
                <a16:creationId xmlns:a16="http://schemas.microsoft.com/office/drawing/2014/main" id="{64D7A4E6-221A-7D4B-98BB-D3E385B3F685}"/>
              </a:ext>
            </a:extLst>
          </p:cNvPr>
          <p:cNvSpPr>
            <a:spLocks noGrp="1"/>
          </p:cNvSpPr>
          <p:nvPr>
            <p:ph type="ctrTitle"/>
          </p:nvPr>
        </p:nvSpPr>
        <p:spPr/>
        <p:txBody>
          <a:bodyPr>
            <a:normAutofit fontScale="90000"/>
          </a:bodyPr>
          <a:lstStyle/>
          <a:p>
            <a:r>
              <a:rPr lang="en-US" dirty="0">
                <a:solidFill>
                  <a:srgbClr val="0A15B4"/>
                </a:solidFill>
                <a:latin typeface="Bernard MT Condensed" panose="02050806060905020404" pitchFamily="18" charset="77"/>
              </a:rPr>
              <a:t>Requirements</a:t>
            </a:r>
            <a:br>
              <a:rPr lang="en-US" dirty="0">
                <a:solidFill>
                  <a:srgbClr val="0A15B4"/>
                </a:solidFill>
                <a:latin typeface="Bernard MT Condensed" panose="02050806060905020404" pitchFamily="18" charset="77"/>
              </a:rPr>
            </a:br>
            <a:r>
              <a:rPr lang="en-US" dirty="0">
                <a:solidFill>
                  <a:srgbClr val="0A15B4"/>
                </a:solidFill>
                <a:latin typeface="Bernard MT Condensed" panose="02050806060905020404" pitchFamily="18" charset="77"/>
              </a:rPr>
              <a:t>To </a:t>
            </a:r>
            <a:br>
              <a:rPr lang="en-US" dirty="0">
                <a:solidFill>
                  <a:srgbClr val="0A15B4"/>
                </a:solidFill>
                <a:latin typeface="Bernard MT Condensed" panose="02050806060905020404" pitchFamily="18" charset="77"/>
              </a:rPr>
            </a:br>
            <a:r>
              <a:rPr lang="en-US" dirty="0">
                <a:solidFill>
                  <a:srgbClr val="0A15B4"/>
                </a:solidFill>
                <a:latin typeface="Bernard MT Condensed" panose="02050806060905020404" pitchFamily="18" charset="77"/>
              </a:rPr>
              <a:t>Proceed</a:t>
            </a:r>
          </a:p>
        </p:txBody>
      </p:sp>
    </p:spTree>
    <p:extLst>
      <p:ext uri="{BB962C8B-B14F-4D97-AF65-F5344CB8AC3E}">
        <p14:creationId xmlns:p14="http://schemas.microsoft.com/office/powerpoint/2010/main" val="173176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DEB8B-7D04-3348-8B21-B5194BD9B237}"/>
              </a:ext>
            </a:extLst>
          </p:cNvPr>
          <p:cNvPicPr>
            <a:picLocks noChangeAspect="1"/>
          </p:cNvPicPr>
          <p:nvPr/>
        </p:nvPicPr>
        <p:blipFill>
          <a:blip r:embed="rId2"/>
          <a:stretch>
            <a:fillRect/>
          </a:stretch>
        </p:blipFill>
        <p:spPr>
          <a:xfrm>
            <a:off x="44975" y="0"/>
            <a:ext cx="9861025" cy="6858000"/>
          </a:xfrm>
          <a:prstGeom prst="rect">
            <a:avLst/>
          </a:prstGeom>
        </p:spPr>
      </p:pic>
      <p:sp>
        <p:nvSpPr>
          <p:cNvPr id="6" name="TextBox 5">
            <a:extLst>
              <a:ext uri="{FF2B5EF4-FFF2-40B4-BE49-F238E27FC236}">
                <a16:creationId xmlns:a16="http://schemas.microsoft.com/office/drawing/2014/main" id="{23763191-DFE1-C040-AA35-322A4AD3F765}"/>
              </a:ext>
            </a:extLst>
          </p:cNvPr>
          <p:cNvSpPr txBox="1"/>
          <p:nvPr/>
        </p:nvSpPr>
        <p:spPr>
          <a:xfrm>
            <a:off x="5366478" y="104932"/>
            <a:ext cx="4377129" cy="2893100"/>
          </a:xfrm>
          <a:prstGeom prst="rect">
            <a:avLst/>
          </a:prstGeom>
          <a:solidFill>
            <a:srgbClr val="FFFF00"/>
          </a:solidFill>
        </p:spPr>
        <p:txBody>
          <a:bodyPr wrap="square" rtlCol="0">
            <a:spAutoFit/>
          </a:bodyPr>
          <a:lstStyle/>
          <a:p>
            <a:pPr marL="285750" indent="-285750">
              <a:buFont typeface="Wingdings" pitchFamily="2" charset="2"/>
              <a:buChar char="Ø"/>
            </a:pPr>
            <a:r>
              <a:rPr lang="en-US" sz="1400" dirty="0">
                <a:solidFill>
                  <a:srgbClr val="0A15B4"/>
                </a:solidFill>
                <a:highlight>
                  <a:srgbClr val="FFFF00"/>
                </a:highlight>
                <a:latin typeface="Arial Narrow" panose="020B0604020202020204" pitchFamily="34" charset="0"/>
                <a:cs typeface="Arial Narrow" panose="020B0604020202020204" pitchFamily="34" charset="0"/>
              </a:rPr>
              <a:t>License to Import LNG</a:t>
            </a:r>
          </a:p>
          <a:p>
            <a:pPr marL="742950" lvl="1" indent="-285750">
              <a:buFont typeface="Courier New" panose="02070309020205020404" pitchFamily="49" charset="0"/>
              <a:buChar char="o"/>
            </a:pPr>
            <a:r>
              <a:rPr lang="en-US" sz="1400" dirty="0">
                <a:solidFill>
                  <a:srgbClr val="0A15B4"/>
                </a:solidFill>
                <a:highlight>
                  <a:srgbClr val="FFFF00"/>
                </a:highlight>
                <a:latin typeface="Arial Narrow" panose="020B0604020202020204" pitchFamily="34" charset="0"/>
                <a:cs typeface="Arial Narrow" panose="020B0604020202020204" pitchFamily="34" charset="0"/>
              </a:rPr>
              <a:t>Organization:</a:t>
            </a:r>
          </a:p>
          <a:p>
            <a:pPr marL="285750" indent="-285750">
              <a:buFont typeface="Wingdings" pitchFamily="2" charset="2"/>
              <a:buChar char="Ø"/>
            </a:pPr>
            <a:r>
              <a:rPr lang="en-US" sz="1400" dirty="0">
                <a:solidFill>
                  <a:srgbClr val="0A15B4"/>
                </a:solidFill>
                <a:highlight>
                  <a:srgbClr val="FFFF00"/>
                </a:highlight>
                <a:latin typeface="Arial Narrow" panose="020B0604020202020204" pitchFamily="34" charset="0"/>
                <a:cs typeface="Arial Narrow" panose="020B0604020202020204" pitchFamily="34" charset="0"/>
              </a:rPr>
              <a:t>License to Store &amp; Regasify LNG</a:t>
            </a:r>
          </a:p>
          <a:p>
            <a:pPr marL="742950" lvl="1" indent="-285750">
              <a:buFont typeface="Courier New" panose="02070309020205020404" pitchFamily="49" charset="0"/>
              <a:buChar char="o"/>
            </a:pPr>
            <a:r>
              <a:rPr lang="en-US" sz="1400" dirty="0">
                <a:solidFill>
                  <a:srgbClr val="0A15B4"/>
                </a:solidFill>
                <a:highlight>
                  <a:srgbClr val="FFFF00"/>
                </a:highlight>
                <a:latin typeface="Arial Narrow" panose="020B0604020202020204" pitchFamily="34" charset="0"/>
                <a:cs typeface="Arial Narrow" panose="020B0604020202020204" pitchFamily="34" charset="0"/>
              </a:rPr>
              <a:t>Organization:</a:t>
            </a:r>
          </a:p>
          <a:p>
            <a:pPr marL="285750" indent="-285750">
              <a:buFont typeface="Wingdings" pitchFamily="2" charset="2"/>
              <a:buChar char="Ø"/>
            </a:pPr>
            <a:r>
              <a:rPr lang="en-US" sz="1400" dirty="0">
                <a:solidFill>
                  <a:srgbClr val="0A15B4"/>
                </a:solidFill>
                <a:highlight>
                  <a:srgbClr val="FFFF00"/>
                </a:highlight>
                <a:latin typeface="Arial Narrow" panose="020B0604020202020204" pitchFamily="34" charset="0"/>
                <a:cs typeface="Arial Narrow" panose="020B0604020202020204" pitchFamily="34" charset="0"/>
              </a:rPr>
              <a:t>Build &amp; Operate Berth to Receive LNG</a:t>
            </a:r>
          </a:p>
          <a:p>
            <a:pPr marL="742950" lvl="1" indent="-285750">
              <a:buFont typeface="Courier New" panose="02070309020205020404" pitchFamily="49" charset="0"/>
              <a:buChar char="o"/>
            </a:pPr>
            <a:r>
              <a:rPr lang="en-US" sz="1400" dirty="0">
                <a:solidFill>
                  <a:srgbClr val="0A15B4"/>
                </a:solidFill>
                <a:highlight>
                  <a:srgbClr val="FFFF00"/>
                </a:highlight>
                <a:latin typeface="Arial Narrow" panose="020B0604020202020204" pitchFamily="34" charset="0"/>
                <a:cs typeface="Arial Narrow" panose="020B0604020202020204" pitchFamily="34" charset="0"/>
              </a:rPr>
              <a:t>Kenya Port Authority</a:t>
            </a:r>
          </a:p>
          <a:p>
            <a:pPr marL="285750" indent="-285750">
              <a:buFont typeface="Wingdings" pitchFamily="2" charset="2"/>
              <a:buChar char="Ø"/>
            </a:pPr>
            <a:r>
              <a:rPr lang="en-US" sz="1400" dirty="0">
                <a:solidFill>
                  <a:srgbClr val="0A15B4"/>
                </a:solidFill>
                <a:highlight>
                  <a:srgbClr val="FFFF00"/>
                </a:highlight>
                <a:latin typeface="Arial Narrow" panose="020B0604020202020204" pitchFamily="34" charset="0"/>
                <a:cs typeface="Arial Narrow" panose="020B0604020202020204" pitchFamily="34" charset="0"/>
              </a:rPr>
              <a:t>Build &amp; Operate LNG Storage/Regas Facility</a:t>
            </a:r>
          </a:p>
          <a:p>
            <a:pPr marL="742950" lvl="1" indent="-285750">
              <a:buFont typeface="Courier New" panose="02070309020205020404" pitchFamily="49" charset="0"/>
              <a:buChar char="o"/>
            </a:pPr>
            <a:r>
              <a:rPr lang="en-US" sz="1400" dirty="0">
                <a:solidFill>
                  <a:srgbClr val="0A15B4"/>
                </a:solidFill>
                <a:highlight>
                  <a:srgbClr val="FFFF00"/>
                </a:highlight>
                <a:latin typeface="Arial Narrow" panose="020B0604020202020204" pitchFamily="34" charset="0"/>
                <a:cs typeface="Arial Narrow" panose="020B0604020202020204" pitchFamily="34" charset="0"/>
              </a:rPr>
              <a:t>Kenya Port Authority</a:t>
            </a:r>
          </a:p>
          <a:p>
            <a:pPr marL="285750" indent="-285750">
              <a:buFont typeface="Wingdings" pitchFamily="2" charset="2"/>
              <a:buChar char="Ø"/>
            </a:pPr>
            <a:r>
              <a:rPr lang="en-US" sz="1400" dirty="0">
                <a:solidFill>
                  <a:srgbClr val="0A15B4"/>
                </a:solidFill>
                <a:highlight>
                  <a:srgbClr val="FFFF00"/>
                </a:highlight>
                <a:latin typeface="Arial Narrow" panose="020B0604020202020204" pitchFamily="34" charset="0"/>
                <a:cs typeface="Arial Narrow" panose="020B0604020202020204" pitchFamily="34" charset="0"/>
              </a:rPr>
              <a:t>License / Right of Way for CNG Pipeline to Power Plant</a:t>
            </a:r>
          </a:p>
          <a:p>
            <a:pPr marL="742950" lvl="1" indent="-285750">
              <a:buFont typeface="Courier New" panose="02070309020205020404" pitchFamily="49" charset="0"/>
              <a:buChar char="o"/>
            </a:pPr>
            <a:r>
              <a:rPr lang="en-US" sz="1400" dirty="0">
                <a:solidFill>
                  <a:srgbClr val="0A15B4"/>
                </a:solidFill>
                <a:highlight>
                  <a:srgbClr val="FFFF00"/>
                </a:highlight>
                <a:latin typeface="Arial Narrow" panose="020B0604020202020204" pitchFamily="34" charset="0"/>
                <a:cs typeface="Arial Narrow" panose="020B0604020202020204" pitchFamily="34" charset="0"/>
              </a:rPr>
              <a:t>Organization:</a:t>
            </a:r>
          </a:p>
          <a:p>
            <a:pPr marL="285750" indent="-285750">
              <a:buFont typeface="Wingdings" pitchFamily="2" charset="2"/>
              <a:buChar char="Ø"/>
            </a:pPr>
            <a:r>
              <a:rPr lang="en-US" sz="1400" dirty="0">
                <a:solidFill>
                  <a:srgbClr val="0A15B4"/>
                </a:solidFill>
                <a:highlight>
                  <a:srgbClr val="FFFF00"/>
                </a:highlight>
                <a:latin typeface="Arial Narrow" panose="020B0604020202020204" pitchFamily="34" charset="0"/>
                <a:cs typeface="Arial Narrow" panose="020B0604020202020204" pitchFamily="34" charset="0"/>
              </a:rPr>
              <a:t>License / Right of Way for CNG Pipeline to Local Coal Beneficiation Facility</a:t>
            </a:r>
          </a:p>
          <a:p>
            <a:pPr marL="742950" lvl="1" indent="-285750">
              <a:buFont typeface="Courier New" panose="02070309020205020404" pitchFamily="49" charset="0"/>
              <a:buChar char="o"/>
            </a:pPr>
            <a:r>
              <a:rPr lang="en-US" sz="1400" dirty="0">
                <a:solidFill>
                  <a:srgbClr val="0A15B4"/>
                </a:solidFill>
                <a:highlight>
                  <a:srgbClr val="FFFF00"/>
                </a:highlight>
                <a:latin typeface="Arial Narrow" panose="020B0604020202020204" pitchFamily="34" charset="0"/>
                <a:cs typeface="Arial Narrow" panose="020B0604020202020204" pitchFamily="34" charset="0"/>
              </a:rPr>
              <a:t>Organization:</a:t>
            </a:r>
          </a:p>
        </p:txBody>
      </p:sp>
    </p:spTree>
    <p:extLst>
      <p:ext uri="{BB962C8B-B14F-4D97-AF65-F5344CB8AC3E}">
        <p14:creationId xmlns:p14="http://schemas.microsoft.com/office/powerpoint/2010/main" val="341177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208C40-D20A-384F-8082-543890A440B6}"/>
              </a:ext>
            </a:extLst>
          </p:cNvPr>
          <p:cNvPicPr>
            <a:picLocks noChangeAspect="1"/>
          </p:cNvPicPr>
          <p:nvPr/>
        </p:nvPicPr>
        <p:blipFill>
          <a:blip r:embed="rId2"/>
          <a:stretch>
            <a:fillRect/>
          </a:stretch>
        </p:blipFill>
        <p:spPr>
          <a:xfrm>
            <a:off x="0" y="752859"/>
            <a:ext cx="9906000" cy="5352282"/>
          </a:xfrm>
          <a:prstGeom prst="rect">
            <a:avLst/>
          </a:prstGeom>
        </p:spPr>
      </p:pic>
      <p:sp>
        <p:nvSpPr>
          <p:cNvPr id="6" name="Diagonal Stripe 5">
            <a:extLst>
              <a:ext uri="{FF2B5EF4-FFF2-40B4-BE49-F238E27FC236}">
                <a16:creationId xmlns:a16="http://schemas.microsoft.com/office/drawing/2014/main" id="{4E41B94E-42A5-FE4B-8DEF-5A4B3C733136}"/>
              </a:ext>
            </a:extLst>
          </p:cNvPr>
          <p:cNvSpPr/>
          <p:nvPr/>
        </p:nvSpPr>
        <p:spPr>
          <a:xfrm>
            <a:off x="5531371" y="2908092"/>
            <a:ext cx="974360" cy="674558"/>
          </a:xfrm>
          <a:prstGeom prst="diagStri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highlight>
                <a:srgbClr val="FFFF00"/>
              </a:highlight>
            </a:endParaRPr>
          </a:p>
        </p:txBody>
      </p:sp>
      <p:sp>
        <p:nvSpPr>
          <p:cNvPr id="7" name="TextBox 6">
            <a:extLst>
              <a:ext uri="{FF2B5EF4-FFF2-40B4-BE49-F238E27FC236}">
                <a16:creationId xmlns:a16="http://schemas.microsoft.com/office/drawing/2014/main" id="{F02C5A51-ED47-3440-9981-AA6F8F82919C}"/>
              </a:ext>
            </a:extLst>
          </p:cNvPr>
          <p:cNvSpPr txBox="1"/>
          <p:nvPr/>
        </p:nvSpPr>
        <p:spPr>
          <a:xfrm>
            <a:off x="6505731" y="2893102"/>
            <a:ext cx="3252866" cy="307777"/>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Panamax Carrier Berth built to receive LNG</a:t>
            </a:r>
          </a:p>
        </p:txBody>
      </p:sp>
      <p:grpSp>
        <p:nvGrpSpPr>
          <p:cNvPr id="17" name="Group 16">
            <a:extLst>
              <a:ext uri="{FF2B5EF4-FFF2-40B4-BE49-F238E27FC236}">
                <a16:creationId xmlns:a16="http://schemas.microsoft.com/office/drawing/2014/main" id="{DD54F2D3-8CC2-934C-817C-65565BEB35C5}"/>
              </a:ext>
            </a:extLst>
          </p:cNvPr>
          <p:cNvGrpSpPr/>
          <p:nvPr/>
        </p:nvGrpSpPr>
        <p:grpSpPr>
          <a:xfrm>
            <a:off x="2278505" y="2072630"/>
            <a:ext cx="4594964" cy="974360"/>
            <a:chOff x="2278505" y="2072630"/>
            <a:chExt cx="4594964" cy="974360"/>
          </a:xfrm>
        </p:grpSpPr>
        <p:sp>
          <p:nvSpPr>
            <p:cNvPr id="9" name="Rectangle 8">
              <a:extLst>
                <a:ext uri="{FF2B5EF4-FFF2-40B4-BE49-F238E27FC236}">
                  <a16:creationId xmlns:a16="http://schemas.microsoft.com/office/drawing/2014/main" id="{372B23AD-E6B8-B84B-8840-E4EC3244C6AD}"/>
                </a:ext>
              </a:extLst>
            </p:cNvPr>
            <p:cNvSpPr/>
            <p:nvPr/>
          </p:nvSpPr>
          <p:spPr>
            <a:xfrm rot="5400000">
              <a:off x="2447384" y="1903751"/>
              <a:ext cx="974360" cy="131211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n 9">
              <a:extLst>
                <a:ext uri="{FF2B5EF4-FFF2-40B4-BE49-F238E27FC236}">
                  <a16:creationId xmlns:a16="http://schemas.microsoft.com/office/drawing/2014/main" id="{AAEB895B-98C9-2446-AAE1-7CC3C8741073}"/>
                </a:ext>
              </a:extLst>
            </p:cNvPr>
            <p:cNvSpPr/>
            <p:nvPr/>
          </p:nvSpPr>
          <p:spPr>
            <a:xfrm>
              <a:off x="2301244" y="2196059"/>
              <a:ext cx="416216" cy="464695"/>
            </a:xfrm>
            <a:prstGeom prst="can">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an 10">
              <a:extLst>
                <a:ext uri="{FF2B5EF4-FFF2-40B4-BE49-F238E27FC236}">
                  <a16:creationId xmlns:a16="http://schemas.microsoft.com/office/drawing/2014/main" id="{4E7ED304-13D8-2549-95AE-4BD868836A33}"/>
                </a:ext>
              </a:extLst>
            </p:cNvPr>
            <p:cNvSpPr/>
            <p:nvPr/>
          </p:nvSpPr>
          <p:spPr>
            <a:xfrm>
              <a:off x="3156414" y="2196059"/>
              <a:ext cx="416216" cy="464695"/>
            </a:xfrm>
            <a:prstGeom prst="can">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ube 11">
              <a:extLst>
                <a:ext uri="{FF2B5EF4-FFF2-40B4-BE49-F238E27FC236}">
                  <a16:creationId xmlns:a16="http://schemas.microsoft.com/office/drawing/2014/main" id="{AF605DE0-0E8E-AE44-9C30-F39E6D02DFD2}"/>
                </a:ext>
              </a:extLst>
            </p:cNvPr>
            <p:cNvSpPr/>
            <p:nvPr/>
          </p:nvSpPr>
          <p:spPr>
            <a:xfrm>
              <a:off x="2509352" y="2788170"/>
              <a:ext cx="855170" cy="119922"/>
            </a:xfrm>
            <a:prstGeom prst="cube">
              <a:avLst/>
            </a:prstGeom>
            <a:solidFill>
              <a:srgbClr val="FF0000"/>
            </a:solidFill>
            <a:ln>
              <a:solidFill>
                <a:srgbClr val="0A1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05BB7E9-5753-A943-B2F7-6A79EC2939FB}"/>
                </a:ext>
              </a:extLst>
            </p:cNvPr>
            <p:cNvSpPr txBox="1"/>
            <p:nvPr/>
          </p:nvSpPr>
          <p:spPr>
            <a:xfrm>
              <a:off x="3620603" y="2090649"/>
              <a:ext cx="3252866" cy="307777"/>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CDTS Storage of LNG; Regasification Sled</a:t>
              </a:r>
            </a:p>
          </p:txBody>
        </p:sp>
      </p:grpSp>
      <p:cxnSp>
        <p:nvCxnSpPr>
          <p:cNvPr id="15" name="Straight Arrow Connector 14">
            <a:extLst>
              <a:ext uri="{FF2B5EF4-FFF2-40B4-BE49-F238E27FC236}">
                <a16:creationId xmlns:a16="http://schemas.microsoft.com/office/drawing/2014/main" id="{26DCFF6A-69DD-144C-9401-AC0D79182F73}"/>
              </a:ext>
            </a:extLst>
          </p:cNvPr>
          <p:cNvCxnSpPr/>
          <p:nvPr/>
        </p:nvCxnSpPr>
        <p:spPr>
          <a:xfrm flipH="1" flipV="1">
            <a:off x="3572630" y="2788170"/>
            <a:ext cx="1958741" cy="457201"/>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20E762A-7484-7540-AF72-850B70D2A4EB}"/>
              </a:ext>
            </a:extLst>
          </p:cNvPr>
          <p:cNvSpPr txBox="1"/>
          <p:nvPr/>
        </p:nvSpPr>
        <p:spPr>
          <a:xfrm>
            <a:off x="4473329" y="2686747"/>
            <a:ext cx="1141725" cy="307777"/>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LNG Pipeline</a:t>
            </a:r>
          </a:p>
        </p:txBody>
      </p:sp>
    </p:spTree>
    <p:extLst>
      <p:ext uri="{BB962C8B-B14F-4D97-AF65-F5344CB8AC3E}">
        <p14:creationId xmlns:p14="http://schemas.microsoft.com/office/powerpoint/2010/main" val="140780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7D0A18-A5DA-EE4A-9E68-C1BC0F979EE4}"/>
              </a:ext>
            </a:extLst>
          </p:cNvPr>
          <p:cNvPicPr>
            <a:picLocks noChangeAspect="1"/>
          </p:cNvPicPr>
          <p:nvPr/>
        </p:nvPicPr>
        <p:blipFill>
          <a:blip r:embed="rId2"/>
          <a:stretch>
            <a:fillRect/>
          </a:stretch>
        </p:blipFill>
        <p:spPr>
          <a:xfrm>
            <a:off x="796991" y="0"/>
            <a:ext cx="7907694" cy="6858000"/>
          </a:xfrm>
          <a:prstGeom prst="rect">
            <a:avLst/>
          </a:prstGeom>
        </p:spPr>
      </p:pic>
      <p:grpSp>
        <p:nvGrpSpPr>
          <p:cNvPr id="6" name="Group 5">
            <a:extLst>
              <a:ext uri="{FF2B5EF4-FFF2-40B4-BE49-F238E27FC236}">
                <a16:creationId xmlns:a16="http://schemas.microsoft.com/office/drawing/2014/main" id="{2D7F9ACF-20E8-A34F-B7D0-DCCFB8EBC1E2}"/>
              </a:ext>
            </a:extLst>
          </p:cNvPr>
          <p:cNvGrpSpPr/>
          <p:nvPr/>
        </p:nvGrpSpPr>
        <p:grpSpPr>
          <a:xfrm>
            <a:off x="4311883" y="4920761"/>
            <a:ext cx="3123237" cy="974360"/>
            <a:chOff x="2278505" y="2072630"/>
            <a:chExt cx="3123237" cy="974360"/>
          </a:xfrm>
        </p:grpSpPr>
        <p:sp>
          <p:nvSpPr>
            <p:cNvPr id="7" name="Rectangle 6">
              <a:extLst>
                <a:ext uri="{FF2B5EF4-FFF2-40B4-BE49-F238E27FC236}">
                  <a16:creationId xmlns:a16="http://schemas.microsoft.com/office/drawing/2014/main" id="{9156D81F-E71D-C24C-85FB-977299FEFC9C}"/>
                </a:ext>
              </a:extLst>
            </p:cNvPr>
            <p:cNvSpPr/>
            <p:nvPr/>
          </p:nvSpPr>
          <p:spPr>
            <a:xfrm rot="5400000">
              <a:off x="2447384" y="1903751"/>
              <a:ext cx="974360" cy="131211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an 7">
              <a:extLst>
                <a:ext uri="{FF2B5EF4-FFF2-40B4-BE49-F238E27FC236}">
                  <a16:creationId xmlns:a16="http://schemas.microsoft.com/office/drawing/2014/main" id="{3BF58307-5E86-6C42-ABD8-D9375EF89F40}"/>
                </a:ext>
              </a:extLst>
            </p:cNvPr>
            <p:cNvSpPr/>
            <p:nvPr/>
          </p:nvSpPr>
          <p:spPr>
            <a:xfrm>
              <a:off x="2301244" y="2196059"/>
              <a:ext cx="416216" cy="464695"/>
            </a:xfrm>
            <a:prstGeom prst="can">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an 8">
              <a:extLst>
                <a:ext uri="{FF2B5EF4-FFF2-40B4-BE49-F238E27FC236}">
                  <a16:creationId xmlns:a16="http://schemas.microsoft.com/office/drawing/2014/main" id="{134E4143-D7B3-6E4C-814F-43C5AB74BD0A}"/>
                </a:ext>
              </a:extLst>
            </p:cNvPr>
            <p:cNvSpPr/>
            <p:nvPr/>
          </p:nvSpPr>
          <p:spPr>
            <a:xfrm>
              <a:off x="3156414" y="2196059"/>
              <a:ext cx="416216" cy="464695"/>
            </a:xfrm>
            <a:prstGeom prst="can">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ube 9">
              <a:extLst>
                <a:ext uri="{FF2B5EF4-FFF2-40B4-BE49-F238E27FC236}">
                  <a16:creationId xmlns:a16="http://schemas.microsoft.com/office/drawing/2014/main" id="{0A25D355-1CB4-9444-B184-7CBB8C5BDE83}"/>
                </a:ext>
              </a:extLst>
            </p:cNvPr>
            <p:cNvSpPr/>
            <p:nvPr/>
          </p:nvSpPr>
          <p:spPr>
            <a:xfrm>
              <a:off x="2509352" y="2788170"/>
              <a:ext cx="855170" cy="119922"/>
            </a:xfrm>
            <a:prstGeom prst="cube">
              <a:avLst/>
            </a:prstGeom>
            <a:solidFill>
              <a:srgbClr val="FF0000"/>
            </a:solidFill>
            <a:ln>
              <a:solidFill>
                <a:srgbClr val="0A1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1CDE10B-DD1B-D642-AE40-6CA6947F3F85}"/>
                </a:ext>
              </a:extLst>
            </p:cNvPr>
            <p:cNvSpPr txBox="1"/>
            <p:nvPr/>
          </p:nvSpPr>
          <p:spPr>
            <a:xfrm>
              <a:off x="3665573" y="2083633"/>
              <a:ext cx="1736169" cy="523220"/>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CDTS Storage of LNG; </a:t>
              </a:r>
            </a:p>
            <a:p>
              <a:r>
                <a:rPr lang="en-US" sz="1400" dirty="0">
                  <a:solidFill>
                    <a:srgbClr val="0A15B4"/>
                  </a:solidFill>
                  <a:latin typeface="Arial Narrow" panose="020B0604020202020204" pitchFamily="34" charset="0"/>
                  <a:cs typeface="Arial Narrow" panose="020B0604020202020204" pitchFamily="34" charset="0"/>
                </a:rPr>
                <a:t>Regasification Sled</a:t>
              </a:r>
            </a:p>
          </p:txBody>
        </p:sp>
      </p:grpSp>
      <p:grpSp>
        <p:nvGrpSpPr>
          <p:cNvPr id="19" name="Group 18">
            <a:extLst>
              <a:ext uri="{FF2B5EF4-FFF2-40B4-BE49-F238E27FC236}">
                <a16:creationId xmlns:a16="http://schemas.microsoft.com/office/drawing/2014/main" id="{6B918BD5-EF81-0E43-B208-19CA52A103F0}"/>
              </a:ext>
            </a:extLst>
          </p:cNvPr>
          <p:cNvGrpSpPr/>
          <p:nvPr/>
        </p:nvGrpSpPr>
        <p:grpSpPr>
          <a:xfrm>
            <a:off x="2131322" y="3918495"/>
            <a:ext cx="2411408" cy="874850"/>
            <a:chOff x="2131322" y="3918495"/>
            <a:chExt cx="2411408" cy="874850"/>
          </a:xfrm>
        </p:grpSpPr>
        <p:pic>
          <p:nvPicPr>
            <p:cNvPr id="17" name="Picture 16">
              <a:extLst>
                <a:ext uri="{FF2B5EF4-FFF2-40B4-BE49-F238E27FC236}">
                  <a16:creationId xmlns:a16="http://schemas.microsoft.com/office/drawing/2014/main" id="{B637726B-4169-B141-A454-B371CA144E37}"/>
                </a:ext>
              </a:extLst>
            </p:cNvPr>
            <p:cNvPicPr>
              <a:picLocks noChangeAspect="1"/>
            </p:cNvPicPr>
            <p:nvPr/>
          </p:nvPicPr>
          <p:blipFill>
            <a:blip r:embed="rId3"/>
            <a:stretch>
              <a:fillRect/>
            </a:stretch>
          </p:blipFill>
          <p:spPr>
            <a:xfrm>
              <a:off x="3359511" y="3918495"/>
              <a:ext cx="1183219" cy="874850"/>
            </a:xfrm>
            <a:prstGeom prst="rect">
              <a:avLst/>
            </a:prstGeom>
          </p:spPr>
        </p:pic>
        <p:sp>
          <p:nvSpPr>
            <p:cNvPr id="18" name="TextBox 17">
              <a:extLst>
                <a:ext uri="{FF2B5EF4-FFF2-40B4-BE49-F238E27FC236}">
                  <a16:creationId xmlns:a16="http://schemas.microsoft.com/office/drawing/2014/main" id="{7623E9F6-71AB-E243-9130-F57AFFD75D34}"/>
                </a:ext>
              </a:extLst>
            </p:cNvPr>
            <p:cNvSpPr txBox="1"/>
            <p:nvPr/>
          </p:nvSpPr>
          <p:spPr>
            <a:xfrm>
              <a:off x="2131322" y="3918495"/>
              <a:ext cx="1183219" cy="738664"/>
            </a:xfrm>
            <a:prstGeom prst="rect">
              <a:avLst/>
            </a:prstGeom>
            <a:solidFill>
              <a:srgbClr val="FFFF00"/>
            </a:solidFill>
          </p:spPr>
          <p:txBody>
            <a:bodyPr wrap="square" rtlCol="0">
              <a:spAutoFit/>
            </a:bodyPr>
            <a:lstStyle/>
            <a:p>
              <a:pPr algn="r"/>
              <a:r>
                <a:rPr lang="en-US" sz="1400" dirty="0">
                  <a:solidFill>
                    <a:srgbClr val="0A15B4"/>
                  </a:solidFill>
                  <a:latin typeface="Arial Narrow" panose="020B0604020202020204" pitchFamily="34" charset="0"/>
                  <a:cs typeface="Arial Narrow" panose="020B0604020202020204" pitchFamily="34" charset="0"/>
                </a:rPr>
                <a:t>3-1 Gas Turbine Power Platform</a:t>
              </a:r>
            </a:p>
          </p:txBody>
        </p:sp>
      </p:grpSp>
      <p:grpSp>
        <p:nvGrpSpPr>
          <p:cNvPr id="20" name="Group 19">
            <a:extLst>
              <a:ext uri="{FF2B5EF4-FFF2-40B4-BE49-F238E27FC236}">
                <a16:creationId xmlns:a16="http://schemas.microsoft.com/office/drawing/2014/main" id="{F62DFCF4-53EB-9144-B97D-5F895644B364}"/>
              </a:ext>
            </a:extLst>
          </p:cNvPr>
          <p:cNvGrpSpPr/>
          <p:nvPr/>
        </p:nvGrpSpPr>
        <p:grpSpPr>
          <a:xfrm>
            <a:off x="2133822" y="2916665"/>
            <a:ext cx="2411408" cy="874850"/>
            <a:chOff x="2131322" y="3918495"/>
            <a:chExt cx="2411408" cy="874850"/>
          </a:xfrm>
        </p:grpSpPr>
        <p:pic>
          <p:nvPicPr>
            <p:cNvPr id="21" name="Picture 20">
              <a:extLst>
                <a:ext uri="{FF2B5EF4-FFF2-40B4-BE49-F238E27FC236}">
                  <a16:creationId xmlns:a16="http://schemas.microsoft.com/office/drawing/2014/main" id="{D2F675E8-441F-3845-AF70-339D208C0197}"/>
                </a:ext>
              </a:extLst>
            </p:cNvPr>
            <p:cNvPicPr>
              <a:picLocks noChangeAspect="1"/>
            </p:cNvPicPr>
            <p:nvPr/>
          </p:nvPicPr>
          <p:blipFill>
            <a:blip r:embed="rId3"/>
            <a:stretch>
              <a:fillRect/>
            </a:stretch>
          </p:blipFill>
          <p:spPr>
            <a:xfrm>
              <a:off x="3359511" y="3918495"/>
              <a:ext cx="1183219" cy="874850"/>
            </a:xfrm>
            <a:prstGeom prst="rect">
              <a:avLst/>
            </a:prstGeom>
          </p:spPr>
        </p:pic>
        <p:sp>
          <p:nvSpPr>
            <p:cNvPr id="22" name="TextBox 21">
              <a:extLst>
                <a:ext uri="{FF2B5EF4-FFF2-40B4-BE49-F238E27FC236}">
                  <a16:creationId xmlns:a16="http://schemas.microsoft.com/office/drawing/2014/main" id="{7C8CADDE-D3EE-BC42-BAD4-CCDD2196197E}"/>
                </a:ext>
              </a:extLst>
            </p:cNvPr>
            <p:cNvSpPr txBox="1"/>
            <p:nvPr/>
          </p:nvSpPr>
          <p:spPr>
            <a:xfrm>
              <a:off x="2131322" y="3918495"/>
              <a:ext cx="1183219" cy="738664"/>
            </a:xfrm>
            <a:prstGeom prst="rect">
              <a:avLst/>
            </a:prstGeom>
            <a:solidFill>
              <a:srgbClr val="FFFF00"/>
            </a:solidFill>
          </p:spPr>
          <p:txBody>
            <a:bodyPr wrap="square" rtlCol="0">
              <a:spAutoFit/>
            </a:bodyPr>
            <a:lstStyle/>
            <a:p>
              <a:pPr algn="r"/>
              <a:r>
                <a:rPr lang="en-US" sz="1400" dirty="0">
                  <a:solidFill>
                    <a:srgbClr val="0A15B4"/>
                  </a:solidFill>
                  <a:latin typeface="Arial Narrow" panose="020B0604020202020204" pitchFamily="34" charset="0"/>
                  <a:cs typeface="Arial Narrow" panose="020B0604020202020204" pitchFamily="34" charset="0"/>
                </a:rPr>
                <a:t>3-1 Gas Turbine Power Platform</a:t>
              </a:r>
            </a:p>
          </p:txBody>
        </p:sp>
      </p:grpSp>
      <p:grpSp>
        <p:nvGrpSpPr>
          <p:cNvPr id="23" name="Group 22">
            <a:extLst>
              <a:ext uri="{FF2B5EF4-FFF2-40B4-BE49-F238E27FC236}">
                <a16:creationId xmlns:a16="http://schemas.microsoft.com/office/drawing/2014/main" id="{52B0C1BF-72AA-7D43-B193-37F19CF014EC}"/>
              </a:ext>
            </a:extLst>
          </p:cNvPr>
          <p:cNvGrpSpPr/>
          <p:nvPr/>
        </p:nvGrpSpPr>
        <p:grpSpPr>
          <a:xfrm>
            <a:off x="2136322" y="1944815"/>
            <a:ext cx="2411408" cy="874850"/>
            <a:chOff x="2131322" y="3918495"/>
            <a:chExt cx="2411408" cy="874850"/>
          </a:xfrm>
        </p:grpSpPr>
        <p:pic>
          <p:nvPicPr>
            <p:cNvPr id="24" name="Picture 23">
              <a:extLst>
                <a:ext uri="{FF2B5EF4-FFF2-40B4-BE49-F238E27FC236}">
                  <a16:creationId xmlns:a16="http://schemas.microsoft.com/office/drawing/2014/main" id="{8BD3DBB7-B8DE-324D-B30E-E2CD705C03FD}"/>
                </a:ext>
              </a:extLst>
            </p:cNvPr>
            <p:cNvPicPr>
              <a:picLocks noChangeAspect="1"/>
            </p:cNvPicPr>
            <p:nvPr/>
          </p:nvPicPr>
          <p:blipFill>
            <a:blip r:embed="rId3"/>
            <a:stretch>
              <a:fillRect/>
            </a:stretch>
          </p:blipFill>
          <p:spPr>
            <a:xfrm>
              <a:off x="3359511" y="3918495"/>
              <a:ext cx="1183219" cy="874850"/>
            </a:xfrm>
            <a:prstGeom prst="rect">
              <a:avLst/>
            </a:prstGeom>
          </p:spPr>
        </p:pic>
        <p:sp>
          <p:nvSpPr>
            <p:cNvPr id="25" name="TextBox 24">
              <a:extLst>
                <a:ext uri="{FF2B5EF4-FFF2-40B4-BE49-F238E27FC236}">
                  <a16:creationId xmlns:a16="http://schemas.microsoft.com/office/drawing/2014/main" id="{DB06ADE5-5A4D-8743-BC59-6056A9AC897D}"/>
                </a:ext>
              </a:extLst>
            </p:cNvPr>
            <p:cNvSpPr txBox="1"/>
            <p:nvPr/>
          </p:nvSpPr>
          <p:spPr>
            <a:xfrm>
              <a:off x="2131322" y="3918495"/>
              <a:ext cx="1183219" cy="738664"/>
            </a:xfrm>
            <a:prstGeom prst="rect">
              <a:avLst/>
            </a:prstGeom>
            <a:solidFill>
              <a:srgbClr val="FFFF00"/>
            </a:solidFill>
          </p:spPr>
          <p:txBody>
            <a:bodyPr wrap="square" rtlCol="0">
              <a:spAutoFit/>
            </a:bodyPr>
            <a:lstStyle/>
            <a:p>
              <a:pPr algn="r"/>
              <a:r>
                <a:rPr lang="en-US" sz="1400" dirty="0">
                  <a:solidFill>
                    <a:srgbClr val="0A15B4"/>
                  </a:solidFill>
                  <a:latin typeface="Arial Narrow" panose="020B0604020202020204" pitchFamily="34" charset="0"/>
                  <a:cs typeface="Arial Narrow" panose="020B0604020202020204" pitchFamily="34" charset="0"/>
                </a:rPr>
                <a:t>3-1 Gas Turbine Power Platform</a:t>
              </a:r>
            </a:p>
          </p:txBody>
        </p:sp>
      </p:grpSp>
      <p:grpSp>
        <p:nvGrpSpPr>
          <p:cNvPr id="26" name="Group 25">
            <a:extLst>
              <a:ext uri="{FF2B5EF4-FFF2-40B4-BE49-F238E27FC236}">
                <a16:creationId xmlns:a16="http://schemas.microsoft.com/office/drawing/2014/main" id="{EC7163A2-0F5F-F040-9BA1-21CF767A9F3C}"/>
              </a:ext>
            </a:extLst>
          </p:cNvPr>
          <p:cNvGrpSpPr/>
          <p:nvPr/>
        </p:nvGrpSpPr>
        <p:grpSpPr>
          <a:xfrm>
            <a:off x="2123832" y="972965"/>
            <a:ext cx="2411408" cy="874850"/>
            <a:chOff x="2131322" y="3918495"/>
            <a:chExt cx="2411408" cy="874850"/>
          </a:xfrm>
        </p:grpSpPr>
        <p:pic>
          <p:nvPicPr>
            <p:cNvPr id="27" name="Picture 26">
              <a:extLst>
                <a:ext uri="{FF2B5EF4-FFF2-40B4-BE49-F238E27FC236}">
                  <a16:creationId xmlns:a16="http://schemas.microsoft.com/office/drawing/2014/main" id="{02954448-407E-014F-AF70-614CAA7FE9CC}"/>
                </a:ext>
              </a:extLst>
            </p:cNvPr>
            <p:cNvPicPr>
              <a:picLocks noChangeAspect="1"/>
            </p:cNvPicPr>
            <p:nvPr/>
          </p:nvPicPr>
          <p:blipFill>
            <a:blip r:embed="rId3"/>
            <a:stretch>
              <a:fillRect/>
            </a:stretch>
          </p:blipFill>
          <p:spPr>
            <a:xfrm>
              <a:off x="3359511" y="3918495"/>
              <a:ext cx="1183219" cy="874850"/>
            </a:xfrm>
            <a:prstGeom prst="rect">
              <a:avLst/>
            </a:prstGeom>
          </p:spPr>
        </p:pic>
        <p:sp>
          <p:nvSpPr>
            <p:cNvPr id="28" name="TextBox 27">
              <a:extLst>
                <a:ext uri="{FF2B5EF4-FFF2-40B4-BE49-F238E27FC236}">
                  <a16:creationId xmlns:a16="http://schemas.microsoft.com/office/drawing/2014/main" id="{C9298939-115F-8846-8022-90214EE3AFCF}"/>
                </a:ext>
              </a:extLst>
            </p:cNvPr>
            <p:cNvSpPr txBox="1"/>
            <p:nvPr/>
          </p:nvSpPr>
          <p:spPr>
            <a:xfrm>
              <a:off x="2131322" y="3918495"/>
              <a:ext cx="1183219" cy="738664"/>
            </a:xfrm>
            <a:prstGeom prst="rect">
              <a:avLst/>
            </a:prstGeom>
            <a:solidFill>
              <a:srgbClr val="FFFF00"/>
            </a:solidFill>
          </p:spPr>
          <p:txBody>
            <a:bodyPr wrap="square" rtlCol="0">
              <a:spAutoFit/>
            </a:bodyPr>
            <a:lstStyle/>
            <a:p>
              <a:pPr algn="r"/>
              <a:r>
                <a:rPr lang="en-US" sz="1400" dirty="0">
                  <a:solidFill>
                    <a:srgbClr val="0A15B4"/>
                  </a:solidFill>
                  <a:latin typeface="Arial Narrow" panose="020B0604020202020204" pitchFamily="34" charset="0"/>
                  <a:cs typeface="Arial Narrow" panose="020B0604020202020204" pitchFamily="34" charset="0"/>
                </a:rPr>
                <a:t>3-1 Gas Turbine Power Platform</a:t>
              </a:r>
            </a:p>
          </p:txBody>
        </p:sp>
      </p:grpSp>
      <p:grpSp>
        <p:nvGrpSpPr>
          <p:cNvPr id="32" name="Group 31">
            <a:extLst>
              <a:ext uri="{FF2B5EF4-FFF2-40B4-BE49-F238E27FC236}">
                <a16:creationId xmlns:a16="http://schemas.microsoft.com/office/drawing/2014/main" id="{859BC82D-0851-5C4F-AA73-58915E65CE77}"/>
              </a:ext>
            </a:extLst>
          </p:cNvPr>
          <p:cNvGrpSpPr/>
          <p:nvPr/>
        </p:nvGrpSpPr>
        <p:grpSpPr>
          <a:xfrm>
            <a:off x="4665303" y="3927885"/>
            <a:ext cx="2245077" cy="842477"/>
            <a:chOff x="4665303" y="3927885"/>
            <a:chExt cx="2245077" cy="842477"/>
          </a:xfrm>
        </p:grpSpPr>
        <p:pic>
          <p:nvPicPr>
            <p:cNvPr id="30" name="Picture 29">
              <a:extLst>
                <a:ext uri="{FF2B5EF4-FFF2-40B4-BE49-F238E27FC236}">
                  <a16:creationId xmlns:a16="http://schemas.microsoft.com/office/drawing/2014/main" id="{7B119392-2DEC-7D4D-AEAD-17847047ACE4}"/>
                </a:ext>
              </a:extLst>
            </p:cNvPr>
            <p:cNvPicPr>
              <a:picLocks noChangeAspect="1"/>
            </p:cNvPicPr>
            <p:nvPr/>
          </p:nvPicPr>
          <p:blipFill>
            <a:blip r:embed="rId4"/>
            <a:stretch>
              <a:fillRect/>
            </a:stretch>
          </p:blipFill>
          <p:spPr>
            <a:xfrm>
              <a:off x="4665303" y="3927885"/>
              <a:ext cx="1123304" cy="842477"/>
            </a:xfrm>
            <a:prstGeom prst="rect">
              <a:avLst/>
            </a:prstGeom>
          </p:spPr>
        </p:pic>
        <p:sp>
          <p:nvSpPr>
            <p:cNvPr id="31" name="TextBox 30">
              <a:extLst>
                <a:ext uri="{FF2B5EF4-FFF2-40B4-BE49-F238E27FC236}">
                  <a16:creationId xmlns:a16="http://schemas.microsoft.com/office/drawing/2014/main" id="{165714AD-1EBD-AB4F-8487-4EFA59D50354}"/>
                </a:ext>
              </a:extLst>
            </p:cNvPr>
            <p:cNvSpPr txBox="1"/>
            <p:nvPr/>
          </p:nvSpPr>
          <p:spPr>
            <a:xfrm>
              <a:off x="5816186" y="3927885"/>
              <a:ext cx="1094194" cy="523220"/>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Low-Heat</a:t>
              </a:r>
            </a:p>
            <a:p>
              <a:r>
                <a:rPr lang="en-US" sz="1400" dirty="0">
                  <a:solidFill>
                    <a:srgbClr val="0A15B4"/>
                  </a:solidFill>
                  <a:latin typeface="Arial Narrow" panose="020B0604020202020204" pitchFamily="34" charset="0"/>
                  <a:cs typeface="Arial Narrow" panose="020B0604020202020204" pitchFamily="34" charset="0"/>
                </a:rPr>
                <a:t>Desal Plant</a:t>
              </a:r>
            </a:p>
          </p:txBody>
        </p:sp>
      </p:grpSp>
      <p:grpSp>
        <p:nvGrpSpPr>
          <p:cNvPr id="33" name="Group 32">
            <a:extLst>
              <a:ext uri="{FF2B5EF4-FFF2-40B4-BE49-F238E27FC236}">
                <a16:creationId xmlns:a16="http://schemas.microsoft.com/office/drawing/2014/main" id="{78773156-3C41-CC46-AE1A-28111787A910}"/>
              </a:ext>
            </a:extLst>
          </p:cNvPr>
          <p:cNvGrpSpPr/>
          <p:nvPr/>
        </p:nvGrpSpPr>
        <p:grpSpPr>
          <a:xfrm>
            <a:off x="4653872" y="2924006"/>
            <a:ext cx="2245077" cy="842477"/>
            <a:chOff x="4665303" y="3927885"/>
            <a:chExt cx="2245077" cy="842477"/>
          </a:xfrm>
        </p:grpSpPr>
        <p:pic>
          <p:nvPicPr>
            <p:cNvPr id="34" name="Picture 33">
              <a:extLst>
                <a:ext uri="{FF2B5EF4-FFF2-40B4-BE49-F238E27FC236}">
                  <a16:creationId xmlns:a16="http://schemas.microsoft.com/office/drawing/2014/main" id="{48973D32-F116-904F-813B-39FD8B0A76AC}"/>
                </a:ext>
              </a:extLst>
            </p:cNvPr>
            <p:cNvPicPr>
              <a:picLocks noChangeAspect="1"/>
            </p:cNvPicPr>
            <p:nvPr/>
          </p:nvPicPr>
          <p:blipFill>
            <a:blip r:embed="rId4"/>
            <a:stretch>
              <a:fillRect/>
            </a:stretch>
          </p:blipFill>
          <p:spPr>
            <a:xfrm>
              <a:off x="4665303" y="3927885"/>
              <a:ext cx="1123304" cy="842477"/>
            </a:xfrm>
            <a:prstGeom prst="rect">
              <a:avLst/>
            </a:prstGeom>
          </p:spPr>
        </p:pic>
        <p:sp>
          <p:nvSpPr>
            <p:cNvPr id="35" name="TextBox 34">
              <a:extLst>
                <a:ext uri="{FF2B5EF4-FFF2-40B4-BE49-F238E27FC236}">
                  <a16:creationId xmlns:a16="http://schemas.microsoft.com/office/drawing/2014/main" id="{FF875E58-ECC4-3D46-8DAF-7550AFF7D8B3}"/>
                </a:ext>
              </a:extLst>
            </p:cNvPr>
            <p:cNvSpPr txBox="1"/>
            <p:nvPr/>
          </p:nvSpPr>
          <p:spPr>
            <a:xfrm>
              <a:off x="5816186" y="3927885"/>
              <a:ext cx="1094194" cy="523220"/>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Low-Heat</a:t>
              </a:r>
            </a:p>
            <a:p>
              <a:r>
                <a:rPr lang="en-US" sz="1400" dirty="0">
                  <a:solidFill>
                    <a:srgbClr val="0A15B4"/>
                  </a:solidFill>
                  <a:latin typeface="Arial Narrow" panose="020B0604020202020204" pitchFamily="34" charset="0"/>
                  <a:cs typeface="Arial Narrow" panose="020B0604020202020204" pitchFamily="34" charset="0"/>
                </a:rPr>
                <a:t>Desal Plant</a:t>
              </a:r>
            </a:p>
          </p:txBody>
        </p:sp>
      </p:grpSp>
      <p:grpSp>
        <p:nvGrpSpPr>
          <p:cNvPr id="36" name="Group 35">
            <a:extLst>
              <a:ext uri="{FF2B5EF4-FFF2-40B4-BE49-F238E27FC236}">
                <a16:creationId xmlns:a16="http://schemas.microsoft.com/office/drawing/2014/main" id="{06BD9B53-9AE7-D348-89F7-6922B328DE54}"/>
              </a:ext>
            </a:extLst>
          </p:cNvPr>
          <p:cNvGrpSpPr/>
          <p:nvPr/>
        </p:nvGrpSpPr>
        <p:grpSpPr>
          <a:xfrm>
            <a:off x="4635102" y="1962679"/>
            <a:ext cx="2245077" cy="842477"/>
            <a:chOff x="4665303" y="3927885"/>
            <a:chExt cx="2245077" cy="842477"/>
          </a:xfrm>
        </p:grpSpPr>
        <p:pic>
          <p:nvPicPr>
            <p:cNvPr id="37" name="Picture 36">
              <a:extLst>
                <a:ext uri="{FF2B5EF4-FFF2-40B4-BE49-F238E27FC236}">
                  <a16:creationId xmlns:a16="http://schemas.microsoft.com/office/drawing/2014/main" id="{EA258A8C-9D8B-C84A-818B-B8E0B8C77549}"/>
                </a:ext>
              </a:extLst>
            </p:cNvPr>
            <p:cNvPicPr>
              <a:picLocks noChangeAspect="1"/>
            </p:cNvPicPr>
            <p:nvPr/>
          </p:nvPicPr>
          <p:blipFill>
            <a:blip r:embed="rId4"/>
            <a:stretch>
              <a:fillRect/>
            </a:stretch>
          </p:blipFill>
          <p:spPr>
            <a:xfrm>
              <a:off x="4665303" y="3927885"/>
              <a:ext cx="1123304" cy="842477"/>
            </a:xfrm>
            <a:prstGeom prst="rect">
              <a:avLst/>
            </a:prstGeom>
          </p:spPr>
        </p:pic>
        <p:sp>
          <p:nvSpPr>
            <p:cNvPr id="38" name="TextBox 37">
              <a:extLst>
                <a:ext uri="{FF2B5EF4-FFF2-40B4-BE49-F238E27FC236}">
                  <a16:creationId xmlns:a16="http://schemas.microsoft.com/office/drawing/2014/main" id="{A8315134-E02A-8944-899F-106EFBBE1C8E}"/>
                </a:ext>
              </a:extLst>
            </p:cNvPr>
            <p:cNvSpPr txBox="1"/>
            <p:nvPr/>
          </p:nvSpPr>
          <p:spPr>
            <a:xfrm>
              <a:off x="5816186" y="3927885"/>
              <a:ext cx="1094194" cy="523220"/>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Low-Heat</a:t>
              </a:r>
            </a:p>
            <a:p>
              <a:r>
                <a:rPr lang="en-US" sz="1400" dirty="0">
                  <a:solidFill>
                    <a:srgbClr val="0A15B4"/>
                  </a:solidFill>
                  <a:latin typeface="Arial Narrow" panose="020B0604020202020204" pitchFamily="34" charset="0"/>
                  <a:cs typeface="Arial Narrow" panose="020B0604020202020204" pitchFamily="34" charset="0"/>
                </a:rPr>
                <a:t>Desal Plant</a:t>
              </a:r>
            </a:p>
          </p:txBody>
        </p:sp>
      </p:grpSp>
      <p:grpSp>
        <p:nvGrpSpPr>
          <p:cNvPr id="39" name="Group 38">
            <a:extLst>
              <a:ext uri="{FF2B5EF4-FFF2-40B4-BE49-F238E27FC236}">
                <a16:creationId xmlns:a16="http://schemas.microsoft.com/office/drawing/2014/main" id="{503F2216-65D1-A643-8E4C-DCBC6A5F91E9}"/>
              </a:ext>
            </a:extLst>
          </p:cNvPr>
          <p:cNvGrpSpPr/>
          <p:nvPr/>
        </p:nvGrpSpPr>
        <p:grpSpPr>
          <a:xfrm>
            <a:off x="4638882" y="971372"/>
            <a:ext cx="2245077" cy="842477"/>
            <a:chOff x="4665303" y="3927885"/>
            <a:chExt cx="2245077" cy="842477"/>
          </a:xfrm>
        </p:grpSpPr>
        <p:pic>
          <p:nvPicPr>
            <p:cNvPr id="40" name="Picture 39">
              <a:extLst>
                <a:ext uri="{FF2B5EF4-FFF2-40B4-BE49-F238E27FC236}">
                  <a16:creationId xmlns:a16="http://schemas.microsoft.com/office/drawing/2014/main" id="{5043630F-715B-C84F-B510-38F4F8CB3974}"/>
                </a:ext>
              </a:extLst>
            </p:cNvPr>
            <p:cNvPicPr>
              <a:picLocks noChangeAspect="1"/>
            </p:cNvPicPr>
            <p:nvPr/>
          </p:nvPicPr>
          <p:blipFill>
            <a:blip r:embed="rId4"/>
            <a:stretch>
              <a:fillRect/>
            </a:stretch>
          </p:blipFill>
          <p:spPr>
            <a:xfrm>
              <a:off x="4665303" y="3927885"/>
              <a:ext cx="1123304" cy="842477"/>
            </a:xfrm>
            <a:prstGeom prst="rect">
              <a:avLst/>
            </a:prstGeom>
          </p:spPr>
        </p:pic>
        <p:sp>
          <p:nvSpPr>
            <p:cNvPr id="41" name="TextBox 40">
              <a:extLst>
                <a:ext uri="{FF2B5EF4-FFF2-40B4-BE49-F238E27FC236}">
                  <a16:creationId xmlns:a16="http://schemas.microsoft.com/office/drawing/2014/main" id="{B9D7354E-1AE5-7947-9D6F-D7F758A92443}"/>
                </a:ext>
              </a:extLst>
            </p:cNvPr>
            <p:cNvSpPr txBox="1"/>
            <p:nvPr/>
          </p:nvSpPr>
          <p:spPr>
            <a:xfrm>
              <a:off x="5816186" y="3927885"/>
              <a:ext cx="1094194" cy="523220"/>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Low-Heat</a:t>
              </a:r>
            </a:p>
            <a:p>
              <a:r>
                <a:rPr lang="en-US" sz="1400" dirty="0">
                  <a:solidFill>
                    <a:srgbClr val="0A15B4"/>
                  </a:solidFill>
                  <a:latin typeface="Arial Narrow" panose="020B0604020202020204" pitchFamily="34" charset="0"/>
                  <a:cs typeface="Arial Narrow" panose="020B0604020202020204" pitchFamily="34" charset="0"/>
                </a:rPr>
                <a:t>Desal Plant</a:t>
              </a:r>
            </a:p>
          </p:txBody>
        </p:sp>
      </p:grpSp>
      <p:sp>
        <p:nvSpPr>
          <p:cNvPr id="42" name="TextBox 41">
            <a:extLst>
              <a:ext uri="{FF2B5EF4-FFF2-40B4-BE49-F238E27FC236}">
                <a16:creationId xmlns:a16="http://schemas.microsoft.com/office/drawing/2014/main" id="{E6CC5878-414F-1242-8FF9-38B0470A1476}"/>
              </a:ext>
            </a:extLst>
          </p:cNvPr>
          <p:cNvSpPr txBox="1"/>
          <p:nvPr/>
        </p:nvSpPr>
        <p:spPr>
          <a:xfrm>
            <a:off x="2391042" y="119921"/>
            <a:ext cx="5123916" cy="369332"/>
          </a:xfrm>
          <a:prstGeom prst="rect">
            <a:avLst/>
          </a:prstGeom>
          <a:solidFill>
            <a:srgbClr val="FFC000"/>
          </a:solidFill>
          <a:ln>
            <a:solidFill>
              <a:srgbClr val="FF0000"/>
            </a:solidFill>
          </a:ln>
        </p:spPr>
        <p:txBody>
          <a:bodyPr wrap="square" rtlCol="0">
            <a:spAutoFit/>
          </a:bodyPr>
          <a:lstStyle/>
          <a:p>
            <a:r>
              <a:rPr lang="en-US" dirty="0">
                <a:solidFill>
                  <a:srgbClr val="0A15B4"/>
                </a:solidFill>
                <a:latin typeface="Times New Roman" panose="02020603050405020304" pitchFamily="18" charset="0"/>
                <a:cs typeface="Times New Roman" panose="02020603050405020304" pitchFamily="18" charset="0"/>
              </a:rPr>
              <a:t>Landowners Become JV Partners in These Facilities</a:t>
            </a:r>
          </a:p>
        </p:txBody>
      </p:sp>
    </p:spTree>
    <p:extLst>
      <p:ext uri="{BB962C8B-B14F-4D97-AF65-F5344CB8AC3E}">
        <p14:creationId xmlns:p14="http://schemas.microsoft.com/office/powerpoint/2010/main" val="397147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E606C4-5213-0B4A-815E-C83E7320419B}"/>
              </a:ext>
            </a:extLst>
          </p:cNvPr>
          <p:cNvPicPr>
            <a:picLocks noChangeAspect="1"/>
          </p:cNvPicPr>
          <p:nvPr/>
        </p:nvPicPr>
        <p:blipFill>
          <a:blip r:embed="rId2"/>
          <a:stretch>
            <a:fillRect/>
          </a:stretch>
        </p:blipFill>
        <p:spPr>
          <a:xfrm>
            <a:off x="515127" y="0"/>
            <a:ext cx="8875745" cy="6858000"/>
          </a:xfrm>
          <a:prstGeom prst="rect">
            <a:avLst/>
          </a:prstGeom>
        </p:spPr>
      </p:pic>
      <p:grpSp>
        <p:nvGrpSpPr>
          <p:cNvPr id="6" name="Group 5">
            <a:extLst>
              <a:ext uri="{FF2B5EF4-FFF2-40B4-BE49-F238E27FC236}">
                <a16:creationId xmlns:a16="http://schemas.microsoft.com/office/drawing/2014/main" id="{0409A52A-665C-784E-A0E1-BDBD6897B8CD}"/>
              </a:ext>
            </a:extLst>
          </p:cNvPr>
          <p:cNvGrpSpPr/>
          <p:nvPr/>
        </p:nvGrpSpPr>
        <p:grpSpPr>
          <a:xfrm>
            <a:off x="2303713" y="5844769"/>
            <a:ext cx="2411408" cy="874850"/>
            <a:chOff x="2131322" y="3918495"/>
            <a:chExt cx="2411408" cy="874850"/>
          </a:xfrm>
        </p:grpSpPr>
        <p:pic>
          <p:nvPicPr>
            <p:cNvPr id="7" name="Picture 6">
              <a:extLst>
                <a:ext uri="{FF2B5EF4-FFF2-40B4-BE49-F238E27FC236}">
                  <a16:creationId xmlns:a16="http://schemas.microsoft.com/office/drawing/2014/main" id="{23686405-DE52-5642-8148-D0597026D0AD}"/>
                </a:ext>
              </a:extLst>
            </p:cNvPr>
            <p:cNvPicPr>
              <a:picLocks noChangeAspect="1"/>
            </p:cNvPicPr>
            <p:nvPr/>
          </p:nvPicPr>
          <p:blipFill>
            <a:blip r:embed="rId3"/>
            <a:stretch>
              <a:fillRect/>
            </a:stretch>
          </p:blipFill>
          <p:spPr>
            <a:xfrm>
              <a:off x="3359511" y="3918495"/>
              <a:ext cx="1183219" cy="874850"/>
            </a:xfrm>
            <a:prstGeom prst="rect">
              <a:avLst/>
            </a:prstGeom>
          </p:spPr>
        </p:pic>
        <p:sp>
          <p:nvSpPr>
            <p:cNvPr id="8" name="TextBox 7">
              <a:extLst>
                <a:ext uri="{FF2B5EF4-FFF2-40B4-BE49-F238E27FC236}">
                  <a16:creationId xmlns:a16="http://schemas.microsoft.com/office/drawing/2014/main" id="{755426C2-8957-B549-9CD0-900490ACAC5A}"/>
                </a:ext>
              </a:extLst>
            </p:cNvPr>
            <p:cNvSpPr txBox="1"/>
            <p:nvPr/>
          </p:nvSpPr>
          <p:spPr>
            <a:xfrm>
              <a:off x="2131322" y="3918495"/>
              <a:ext cx="1183219" cy="738664"/>
            </a:xfrm>
            <a:prstGeom prst="rect">
              <a:avLst/>
            </a:prstGeom>
            <a:solidFill>
              <a:srgbClr val="FFFF00"/>
            </a:solidFill>
          </p:spPr>
          <p:txBody>
            <a:bodyPr wrap="square" rtlCol="0">
              <a:spAutoFit/>
            </a:bodyPr>
            <a:lstStyle/>
            <a:p>
              <a:pPr algn="r"/>
              <a:r>
                <a:rPr lang="en-US" sz="1400" dirty="0">
                  <a:solidFill>
                    <a:srgbClr val="0A15B4"/>
                  </a:solidFill>
                  <a:latin typeface="Arial Narrow" panose="020B0604020202020204" pitchFamily="34" charset="0"/>
                  <a:cs typeface="Arial Narrow" panose="020B0604020202020204" pitchFamily="34" charset="0"/>
                </a:rPr>
                <a:t>3-1 Gas Turbine Power Platform</a:t>
              </a:r>
            </a:p>
          </p:txBody>
        </p:sp>
      </p:grpSp>
      <p:grpSp>
        <p:nvGrpSpPr>
          <p:cNvPr id="9" name="Group 8">
            <a:extLst>
              <a:ext uri="{FF2B5EF4-FFF2-40B4-BE49-F238E27FC236}">
                <a16:creationId xmlns:a16="http://schemas.microsoft.com/office/drawing/2014/main" id="{DD76DC2A-0883-C547-A045-8DE588564496}"/>
              </a:ext>
            </a:extLst>
          </p:cNvPr>
          <p:cNvGrpSpPr/>
          <p:nvPr/>
        </p:nvGrpSpPr>
        <p:grpSpPr>
          <a:xfrm>
            <a:off x="4818763" y="5843176"/>
            <a:ext cx="2245077" cy="842477"/>
            <a:chOff x="4665303" y="3927885"/>
            <a:chExt cx="2245077" cy="842477"/>
          </a:xfrm>
        </p:grpSpPr>
        <p:pic>
          <p:nvPicPr>
            <p:cNvPr id="10" name="Picture 9">
              <a:extLst>
                <a:ext uri="{FF2B5EF4-FFF2-40B4-BE49-F238E27FC236}">
                  <a16:creationId xmlns:a16="http://schemas.microsoft.com/office/drawing/2014/main" id="{0FC7901E-B0EA-884C-A2AA-57EAB4781B2E}"/>
                </a:ext>
              </a:extLst>
            </p:cNvPr>
            <p:cNvPicPr>
              <a:picLocks noChangeAspect="1"/>
            </p:cNvPicPr>
            <p:nvPr/>
          </p:nvPicPr>
          <p:blipFill>
            <a:blip r:embed="rId4"/>
            <a:stretch>
              <a:fillRect/>
            </a:stretch>
          </p:blipFill>
          <p:spPr>
            <a:xfrm>
              <a:off x="4665303" y="3927885"/>
              <a:ext cx="1123304" cy="842477"/>
            </a:xfrm>
            <a:prstGeom prst="rect">
              <a:avLst/>
            </a:prstGeom>
          </p:spPr>
        </p:pic>
        <p:sp>
          <p:nvSpPr>
            <p:cNvPr id="11" name="TextBox 10">
              <a:extLst>
                <a:ext uri="{FF2B5EF4-FFF2-40B4-BE49-F238E27FC236}">
                  <a16:creationId xmlns:a16="http://schemas.microsoft.com/office/drawing/2014/main" id="{389088B5-8356-0847-A958-03FAF0FC38B2}"/>
                </a:ext>
              </a:extLst>
            </p:cNvPr>
            <p:cNvSpPr txBox="1"/>
            <p:nvPr/>
          </p:nvSpPr>
          <p:spPr>
            <a:xfrm>
              <a:off x="5816186" y="3927885"/>
              <a:ext cx="1094194" cy="523220"/>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Low-Heat</a:t>
              </a:r>
            </a:p>
            <a:p>
              <a:r>
                <a:rPr lang="en-US" sz="1400" dirty="0">
                  <a:solidFill>
                    <a:srgbClr val="0A15B4"/>
                  </a:solidFill>
                  <a:latin typeface="Arial Narrow" panose="020B0604020202020204" pitchFamily="34" charset="0"/>
                  <a:cs typeface="Arial Narrow" panose="020B0604020202020204" pitchFamily="34" charset="0"/>
                </a:rPr>
                <a:t>Desal Plant</a:t>
              </a:r>
            </a:p>
          </p:txBody>
        </p:sp>
      </p:grpSp>
      <p:grpSp>
        <p:nvGrpSpPr>
          <p:cNvPr id="15" name="Group 14">
            <a:extLst>
              <a:ext uri="{FF2B5EF4-FFF2-40B4-BE49-F238E27FC236}">
                <a16:creationId xmlns:a16="http://schemas.microsoft.com/office/drawing/2014/main" id="{E842A6C1-D5EE-3A47-8164-9A0D5F2F1303}"/>
              </a:ext>
            </a:extLst>
          </p:cNvPr>
          <p:cNvGrpSpPr/>
          <p:nvPr/>
        </p:nvGrpSpPr>
        <p:grpSpPr>
          <a:xfrm>
            <a:off x="4640653" y="4595386"/>
            <a:ext cx="2759357" cy="996745"/>
            <a:chOff x="4640653" y="4595386"/>
            <a:chExt cx="2759357" cy="996745"/>
          </a:xfrm>
        </p:grpSpPr>
        <p:pic>
          <p:nvPicPr>
            <p:cNvPr id="13" name="Picture 12">
              <a:extLst>
                <a:ext uri="{FF2B5EF4-FFF2-40B4-BE49-F238E27FC236}">
                  <a16:creationId xmlns:a16="http://schemas.microsoft.com/office/drawing/2014/main" id="{30B5EF87-2104-3449-AE78-31231A779B82}"/>
                </a:ext>
              </a:extLst>
            </p:cNvPr>
            <p:cNvPicPr>
              <a:picLocks noChangeAspect="1"/>
            </p:cNvPicPr>
            <p:nvPr/>
          </p:nvPicPr>
          <p:blipFill>
            <a:blip r:embed="rId5"/>
            <a:stretch>
              <a:fillRect/>
            </a:stretch>
          </p:blipFill>
          <p:spPr>
            <a:xfrm>
              <a:off x="4640653" y="4595386"/>
              <a:ext cx="1328993" cy="996745"/>
            </a:xfrm>
            <a:prstGeom prst="rect">
              <a:avLst/>
            </a:prstGeom>
          </p:spPr>
        </p:pic>
        <p:sp>
          <p:nvSpPr>
            <p:cNvPr id="14" name="TextBox 13">
              <a:extLst>
                <a:ext uri="{FF2B5EF4-FFF2-40B4-BE49-F238E27FC236}">
                  <a16:creationId xmlns:a16="http://schemas.microsoft.com/office/drawing/2014/main" id="{C9ABFB08-12E8-9946-9320-0D0A8983DF21}"/>
                </a:ext>
              </a:extLst>
            </p:cNvPr>
            <p:cNvSpPr txBox="1"/>
            <p:nvPr/>
          </p:nvSpPr>
          <p:spPr>
            <a:xfrm>
              <a:off x="6071017" y="4595386"/>
              <a:ext cx="1328993" cy="523220"/>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CO</a:t>
              </a:r>
              <a:r>
                <a:rPr lang="en-US" sz="1400" baseline="-25000" dirty="0">
                  <a:solidFill>
                    <a:srgbClr val="0A15B4"/>
                  </a:solidFill>
                  <a:latin typeface="Arial Narrow" panose="020B0604020202020204" pitchFamily="34" charset="0"/>
                  <a:cs typeface="Arial Narrow" panose="020B0604020202020204" pitchFamily="34" charset="0"/>
                </a:rPr>
                <a:t>2</a:t>
              </a:r>
              <a:r>
                <a:rPr lang="en-US" sz="1400" dirty="0">
                  <a:solidFill>
                    <a:srgbClr val="0A15B4"/>
                  </a:solidFill>
                  <a:latin typeface="Arial Narrow" panose="020B0604020202020204" pitchFamily="34" charset="0"/>
                  <a:cs typeface="Arial Narrow" panose="020B0604020202020204" pitchFamily="34" charset="0"/>
                </a:rPr>
                <a:t>-Fed Export Greenhouse</a:t>
              </a:r>
            </a:p>
          </p:txBody>
        </p:sp>
      </p:grpSp>
      <p:grpSp>
        <p:nvGrpSpPr>
          <p:cNvPr id="16" name="Group 15">
            <a:extLst>
              <a:ext uri="{FF2B5EF4-FFF2-40B4-BE49-F238E27FC236}">
                <a16:creationId xmlns:a16="http://schemas.microsoft.com/office/drawing/2014/main" id="{C556613F-8539-D941-90D8-26DED5254D6B}"/>
              </a:ext>
            </a:extLst>
          </p:cNvPr>
          <p:cNvGrpSpPr/>
          <p:nvPr/>
        </p:nvGrpSpPr>
        <p:grpSpPr>
          <a:xfrm>
            <a:off x="1748576" y="4573457"/>
            <a:ext cx="2759357" cy="996745"/>
            <a:chOff x="4640653" y="4595386"/>
            <a:chExt cx="2759357" cy="996745"/>
          </a:xfrm>
        </p:grpSpPr>
        <p:pic>
          <p:nvPicPr>
            <p:cNvPr id="17" name="Picture 16">
              <a:extLst>
                <a:ext uri="{FF2B5EF4-FFF2-40B4-BE49-F238E27FC236}">
                  <a16:creationId xmlns:a16="http://schemas.microsoft.com/office/drawing/2014/main" id="{0E97E83D-8C3D-7A4F-8B0A-A8DDDCF87CC8}"/>
                </a:ext>
              </a:extLst>
            </p:cNvPr>
            <p:cNvPicPr>
              <a:picLocks noChangeAspect="1"/>
            </p:cNvPicPr>
            <p:nvPr/>
          </p:nvPicPr>
          <p:blipFill>
            <a:blip r:embed="rId5"/>
            <a:stretch>
              <a:fillRect/>
            </a:stretch>
          </p:blipFill>
          <p:spPr>
            <a:xfrm>
              <a:off x="4640653" y="4595386"/>
              <a:ext cx="1328993" cy="996745"/>
            </a:xfrm>
            <a:prstGeom prst="rect">
              <a:avLst/>
            </a:prstGeom>
          </p:spPr>
        </p:pic>
        <p:sp>
          <p:nvSpPr>
            <p:cNvPr id="18" name="TextBox 17">
              <a:extLst>
                <a:ext uri="{FF2B5EF4-FFF2-40B4-BE49-F238E27FC236}">
                  <a16:creationId xmlns:a16="http://schemas.microsoft.com/office/drawing/2014/main" id="{637BFB15-C30F-D746-A0A5-B3E91BA642AE}"/>
                </a:ext>
              </a:extLst>
            </p:cNvPr>
            <p:cNvSpPr txBox="1"/>
            <p:nvPr/>
          </p:nvSpPr>
          <p:spPr>
            <a:xfrm>
              <a:off x="6071017" y="4595386"/>
              <a:ext cx="1328993" cy="523220"/>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CO</a:t>
              </a:r>
              <a:r>
                <a:rPr lang="en-US" sz="1400" baseline="-25000" dirty="0">
                  <a:solidFill>
                    <a:srgbClr val="0A15B4"/>
                  </a:solidFill>
                  <a:latin typeface="Arial Narrow" panose="020B0604020202020204" pitchFamily="34" charset="0"/>
                  <a:cs typeface="Arial Narrow" panose="020B0604020202020204" pitchFamily="34" charset="0"/>
                </a:rPr>
                <a:t>2</a:t>
              </a:r>
              <a:r>
                <a:rPr lang="en-US" sz="1400" dirty="0">
                  <a:solidFill>
                    <a:srgbClr val="0A15B4"/>
                  </a:solidFill>
                  <a:latin typeface="Arial Narrow" panose="020B0604020202020204" pitchFamily="34" charset="0"/>
                  <a:cs typeface="Arial Narrow" panose="020B0604020202020204" pitchFamily="34" charset="0"/>
                </a:rPr>
                <a:t>-Fed Export Greenhouse</a:t>
              </a:r>
            </a:p>
          </p:txBody>
        </p:sp>
      </p:grpSp>
      <p:grpSp>
        <p:nvGrpSpPr>
          <p:cNvPr id="19" name="Group 18">
            <a:extLst>
              <a:ext uri="{FF2B5EF4-FFF2-40B4-BE49-F238E27FC236}">
                <a16:creationId xmlns:a16="http://schemas.microsoft.com/office/drawing/2014/main" id="{5D2F70F7-79BC-1648-8BBA-26CA5D85E224}"/>
              </a:ext>
            </a:extLst>
          </p:cNvPr>
          <p:cNvGrpSpPr/>
          <p:nvPr/>
        </p:nvGrpSpPr>
        <p:grpSpPr>
          <a:xfrm>
            <a:off x="4640653" y="3447069"/>
            <a:ext cx="2759357" cy="996745"/>
            <a:chOff x="4640653" y="4595386"/>
            <a:chExt cx="2759357" cy="996745"/>
          </a:xfrm>
        </p:grpSpPr>
        <p:pic>
          <p:nvPicPr>
            <p:cNvPr id="20" name="Picture 19">
              <a:extLst>
                <a:ext uri="{FF2B5EF4-FFF2-40B4-BE49-F238E27FC236}">
                  <a16:creationId xmlns:a16="http://schemas.microsoft.com/office/drawing/2014/main" id="{F0676877-66C1-EC4E-B6E4-EC1B8A06DD11}"/>
                </a:ext>
              </a:extLst>
            </p:cNvPr>
            <p:cNvPicPr>
              <a:picLocks noChangeAspect="1"/>
            </p:cNvPicPr>
            <p:nvPr/>
          </p:nvPicPr>
          <p:blipFill>
            <a:blip r:embed="rId5"/>
            <a:stretch>
              <a:fillRect/>
            </a:stretch>
          </p:blipFill>
          <p:spPr>
            <a:xfrm>
              <a:off x="4640653" y="4595386"/>
              <a:ext cx="1328993" cy="996745"/>
            </a:xfrm>
            <a:prstGeom prst="rect">
              <a:avLst/>
            </a:prstGeom>
          </p:spPr>
        </p:pic>
        <p:sp>
          <p:nvSpPr>
            <p:cNvPr id="21" name="TextBox 20">
              <a:extLst>
                <a:ext uri="{FF2B5EF4-FFF2-40B4-BE49-F238E27FC236}">
                  <a16:creationId xmlns:a16="http://schemas.microsoft.com/office/drawing/2014/main" id="{D38A8764-A2F0-FD43-87A2-F0DD49EDFB20}"/>
                </a:ext>
              </a:extLst>
            </p:cNvPr>
            <p:cNvSpPr txBox="1"/>
            <p:nvPr/>
          </p:nvSpPr>
          <p:spPr>
            <a:xfrm>
              <a:off x="6071017" y="4595386"/>
              <a:ext cx="1328993" cy="523220"/>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CO</a:t>
              </a:r>
              <a:r>
                <a:rPr lang="en-US" sz="1400" baseline="-25000" dirty="0">
                  <a:solidFill>
                    <a:srgbClr val="0A15B4"/>
                  </a:solidFill>
                  <a:latin typeface="Arial Narrow" panose="020B0604020202020204" pitchFamily="34" charset="0"/>
                  <a:cs typeface="Arial Narrow" panose="020B0604020202020204" pitchFamily="34" charset="0"/>
                </a:rPr>
                <a:t>2</a:t>
              </a:r>
              <a:r>
                <a:rPr lang="en-US" sz="1400" dirty="0">
                  <a:solidFill>
                    <a:srgbClr val="0A15B4"/>
                  </a:solidFill>
                  <a:latin typeface="Arial Narrow" panose="020B0604020202020204" pitchFamily="34" charset="0"/>
                  <a:cs typeface="Arial Narrow" panose="020B0604020202020204" pitchFamily="34" charset="0"/>
                </a:rPr>
                <a:t>-Fed Export Greenhouse</a:t>
              </a:r>
            </a:p>
          </p:txBody>
        </p:sp>
      </p:grpSp>
      <p:grpSp>
        <p:nvGrpSpPr>
          <p:cNvPr id="22" name="Group 21">
            <a:extLst>
              <a:ext uri="{FF2B5EF4-FFF2-40B4-BE49-F238E27FC236}">
                <a16:creationId xmlns:a16="http://schemas.microsoft.com/office/drawing/2014/main" id="{FA76FD2F-0ACA-754D-8CC6-0DE5D39D5A4B}"/>
              </a:ext>
            </a:extLst>
          </p:cNvPr>
          <p:cNvGrpSpPr/>
          <p:nvPr/>
        </p:nvGrpSpPr>
        <p:grpSpPr>
          <a:xfrm>
            <a:off x="1732217" y="3471916"/>
            <a:ext cx="2759357" cy="996745"/>
            <a:chOff x="4640653" y="4595386"/>
            <a:chExt cx="2759357" cy="996745"/>
          </a:xfrm>
        </p:grpSpPr>
        <p:pic>
          <p:nvPicPr>
            <p:cNvPr id="23" name="Picture 22">
              <a:extLst>
                <a:ext uri="{FF2B5EF4-FFF2-40B4-BE49-F238E27FC236}">
                  <a16:creationId xmlns:a16="http://schemas.microsoft.com/office/drawing/2014/main" id="{C58DAF07-4FD5-144A-9933-70852BD71AB4}"/>
                </a:ext>
              </a:extLst>
            </p:cNvPr>
            <p:cNvPicPr>
              <a:picLocks noChangeAspect="1"/>
            </p:cNvPicPr>
            <p:nvPr/>
          </p:nvPicPr>
          <p:blipFill>
            <a:blip r:embed="rId5"/>
            <a:stretch>
              <a:fillRect/>
            </a:stretch>
          </p:blipFill>
          <p:spPr>
            <a:xfrm>
              <a:off x="4640653" y="4595386"/>
              <a:ext cx="1328993" cy="996745"/>
            </a:xfrm>
            <a:prstGeom prst="rect">
              <a:avLst/>
            </a:prstGeom>
          </p:spPr>
        </p:pic>
        <p:sp>
          <p:nvSpPr>
            <p:cNvPr id="24" name="TextBox 23">
              <a:extLst>
                <a:ext uri="{FF2B5EF4-FFF2-40B4-BE49-F238E27FC236}">
                  <a16:creationId xmlns:a16="http://schemas.microsoft.com/office/drawing/2014/main" id="{9EC3ADE4-4429-F34C-A93F-BC173747420C}"/>
                </a:ext>
              </a:extLst>
            </p:cNvPr>
            <p:cNvSpPr txBox="1"/>
            <p:nvPr/>
          </p:nvSpPr>
          <p:spPr>
            <a:xfrm>
              <a:off x="6071017" y="4595386"/>
              <a:ext cx="1328993" cy="523220"/>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CO</a:t>
              </a:r>
              <a:r>
                <a:rPr lang="en-US" sz="1400" baseline="-25000" dirty="0">
                  <a:solidFill>
                    <a:srgbClr val="0A15B4"/>
                  </a:solidFill>
                  <a:latin typeface="Arial Narrow" panose="020B0604020202020204" pitchFamily="34" charset="0"/>
                  <a:cs typeface="Arial Narrow" panose="020B0604020202020204" pitchFamily="34" charset="0"/>
                </a:rPr>
                <a:t>2</a:t>
              </a:r>
              <a:r>
                <a:rPr lang="en-US" sz="1400" dirty="0">
                  <a:solidFill>
                    <a:srgbClr val="0A15B4"/>
                  </a:solidFill>
                  <a:latin typeface="Arial Narrow" panose="020B0604020202020204" pitchFamily="34" charset="0"/>
                  <a:cs typeface="Arial Narrow" panose="020B0604020202020204" pitchFamily="34" charset="0"/>
                </a:rPr>
                <a:t>-Fed Export Greenhouse</a:t>
              </a:r>
            </a:p>
          </p:txBody>
        </p:sp>
      </p:grpSp>
      <p:grpSp>
        <p:nvGrpSpPr>
          <p:cNvPr id="25" name="Group 24">
            <a:extLst>
              <a:ext uri="{FF2B5EF4-FFF2-40B4-BE49-F238E27FC236}">
                <a16:creationId xmlns:a16="http://schemas.microsoft.com/office/drawing/2014/main" id="{85B89C07-64E3-7142-A82D-95B804E1BE70}"/>
              </a:ext>
            </a:extLst>
          </p:cNvPr>
          <p:cNvGrpSpPr/>
          <p:nvPr/>
        </p:nvGrpSpPr>
        <p:grpSpPr>
          <a:xfrm>
            <a:off x="1748576" y="2370375"/>
            <a:ext cx="2759357" cy="996745"/>
            <a:chOff x="4640653" y="4595386"/>
            <a:chExt cx="2759357" cy="996745"/>
          </a:xfrm>
        </p:grpSpPr>
        <p:pic>
          <p:nvPicPr>
            <p:cNvPr id="26" name="Picture 25">
              <a:extLst>
                <a:ext uri="{FF2B5EF4-FFF2-40B4-BE49-F238E27FC236}">
                  <a16:creationId xmlns:a16="http://schemas.microsoft.com/office/drawing/2014/main" id="{A3955533-760B-3149-88A1-C9B8FCA5FB70}"/>
                </a:ext>
              </a:extLst>
            </p:cNvPr>
            <p:cNvPicPr>
              <a:picLocks noChangeAspect="1"/>
            </p:cNvPicPr>
            <p:nvPr/>
          </p:nvPicPr>
          <p:blipFill>
            <a:blip r:embed="rId5"/>
            <a:stretch>
              <a:fillRect/>
            </a:stretch>
          </p:blipFill>
          <p:spPr>
            <a:xfrm>
              <a:off x="4640653" y="4595386"/>
              <a:ext cx="1328993" cy="996745"/>
            </a:xfrm>
            <a:prstGeom prst="rect">
              <a:avLst/>
            </a:prstGeom>
          </p:spPr>
        </p:pic>
        <p:sp>
          <p:nvSpPr>
            <p:cNvPr id="27" name="TextBox 26">
              <a:extLst>
                <a:ext uri="{FF2B5EF4-FFF2-40B4-BE49-F238E27FC236}">
                  <a16:creationId xmlns:a16="http://schemas.microsoft.com/office/drawing/2014/main" id="{7DB5A3CC-F3CE-7643-A205-973DD722EB50}"/>
                </a:ext>
              </a:extLst>
            </p:cNvPr>
            <p:cNvSpPr txBox="1"/>
            <p:nvPr/>
          </p:nvSpPr>
          <p:spPr>
            <a:xfrm>
              <a:off x="6071017" y="4595386"/>
              <a:ext cx="1328993" cy="523220"/>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CO</a:t>
              </a:r>
              <a:r>
                <a:rPr lang="en-US" sz="1400" baseline="-25000" dirty="0">
                  <a:solidFill>
                    <a:srgbClr val="0A15B4"/>
                  </a:solidFill>
                  <a:latin typeface="Arial Narrow" panose="020B0604020202020204" pitchFamily="34" charset="0"/>
                  <a:cs typeface="Arial Narrow" panose="020B0604020202020204" pitchFamily="34" charset="0"/>
                </a:rPr>
                <a:t>2</a:t>
              </a:r>
              <a:r>
                <a:rPr lang="en-US" sz="1400" dirty="0">
                  <a:solidFill>
                    <a:srgbClr val="0A15B4"/>
                  </a:solidFill>
                  <a:latin typeface="Arial Narrow" panose="020B0604020202020204" pitchFamily="34" charset="0"/>
                  <a:cs typeface="Arial Narrow" panose="020B0604020202020204" pitchFamily="34" charset="0"/>
                </a:rPr>
                <a:t>-Fed Export Greenhouse</a:t>
              </a:r>
            </a:p>
          </p:txBody>
        </p:sp>
      </p:grpSp>
      <p:grpSp>
        <p:nvGrpSpPr>
          <p:cNvPr id="28" name="Group 27">
            <a:extLst>
              <a:ext uri="{FF2B5EF4-FFF2-40B4-BE49-F238E27FC236}">
                <a16:creationId xmlns:a16="http://schemas.microsoft.com/office/drawing/2014/main" id="{CAD83AD3-A40F-7846-ADD8-67E8688A5411}"/>
              </a:ext>
            </a:extLst>
          </p:cNvPr>
          <p:cNvGrpSpPr/>
          <p:nvPr/>
        </p:nvGrpSpPr>
        <p:grpSpPr>
          <a:xfrm>
            <a:off x="4640653" y="2332772"/>
            <a:ext cx="2759357" cy="996745"/>
            <a:chOff x="4640653" y="4595386"/>
            <a:chExt cx="2759357" cy="996745"/>
          </a:xfrm>
        </p:grpSpPr>
        <p:pic>
          <p:nvPicPr>
            <p:cNvPr id="29" name="Picture 28">
              <a:extLst>
                <a:ext uri="{FF2B5EF4-FFF2-40B4-BE49-F238E27FC236}">
                  <a16:creationId xmlns:a16="http://schemas.microsoft.com/office/drawing/2014/main" id="{855B6B7F-F0FC-2D49-8DF8-5391CBDA61A9}"/>
                </a:ext>
              </a:extLst>
            </p:cNvPr>
            <p:cNvPicPr>
              <a:picLocks noChangeAspect="1"/>
            </p:cNvPicPr>
            <p:nvPr/>
          </p:nvPicPr>
          <p:blipFill>
            <a:blip r:embed="rId5"/>
            <a:stretch>
              <a:fillRect/>
            </a:stretch>
          </p:blipFill>
          <p:spPr>
            <a:xfrm>
              <a:off x="4640653" y="4595386"/>
              <a:ext cx="1328993" cy="996745"/>
            </a:xfrm>
            <a:prstGeom prst="rect">
              <a:avLst/>
            </a:prstGeom>
          </p:spPr>
        </p:pic>
        <p:sp>
          <p:nvSpPr>
            <p:cNvPr id="30" name="TextBox 29">
              <a:extLst>
                <a:ext uri="{FF2B5EF4-FFF2-40B4-BE49-F238E27FC236}">
                  <a16:creationId xmlns:a16="http://schemas.microsoft.com/office/drawing/2014/main" id="{DD66105A-A838-F843-B423-1AE0997216F6}"/>
                </a:ext>
              </a:extLst>
            </p:cNvPr>
            <p:cNvSpPr txBox="1"/>
            <p:nvPr/>
          </p:nvSpPr>
          <p:spPr>
            <a:xfrm>
              <a:off x="6071017" y="4595386"/>
              <a:ext cx="1328993" cy="523220"/>
            </a:xfrm>
            <a:prstGeom prst="rect">
              <a:avLst/>
            </a:prstGeom>
            <a:solidFill>
              <a:srgbClr val="FFFF00"/>
            </a:solidFill>
          </p:spPr>
          <p:txBody>
            <a:bodyPr wrap="square" rtlCol="0">
              <a:spAutoFit/>
            </a:bodyPr>
            <a:lstStyle/>
            <a:p>
              <a:r>
                <a:rPr lang="en-US" sz="1400" dirty="0">
                  <a:solidFill>
                    <a:srgbClr val="0A15B4"/>
                  </a:solidFill>
                  <a:latin typeface="Arial Narrow" panose="020B0604020202020204" pitchFamily="34" charset="0"/>
                  <a:cs typeface="Arial Narrow" panose="020B0604020202020204" pitchFamily="34" charset="0"/>
                </a:rPr>
                <a:t>CO</a:t>
              </a:r>
              <a:r>
                <a:rPr lang="en-US" sz="1400" baseline="-25000" dirty="0">
                  <a:solidFill>
                    <a:srgbClr val="0A15B4"/>
                  </a:solidFill>
                  <a:latin typeface="Arial Narrow" panose="020B0604020202020204" pitchFamily="34" charset="0"/>
                  <a:cs typeface="Arial Narrow" panose="020B0604020202020204" pitchFamily="34" charset="0"/>
                </a:rPr>
                <a:t>2</a:t>
              </a:r>
              <a:r>
                <a:rPr lang="en-US" sz="1400" dirty="0">
                  <a:solidFill>
                    <a:srgbClr val="0A15B4"/>
                  </a:solidFill>
                  <a:latin typeface="Arial Narrow" panose="020B0604020202020204" pitchFamily="34" charset="0"/>
                  <a:cs typeface="Arial Narrow" panose="020B0604020202020204" pitchFamily="34" charset="0"/>
                </a:rPr>
                <a:t>-Fed Export Greenhouse</a:t>
              </a:r>
            </a:p>
          </p:txBody>
        </p:sp>
      </p:grpSp>
      <p:sp>
        <p:nvSpPr>
          <p:cNvPr id="31" name="TextBox 30">
            <a:extLst>
              <a:ext uri="{FF2B5EF4-FFF2-40B4-BE49-F238E27FC236}">
                <a16:creationId xmlns:a16="http://schemas.microsoft.com/office/drawing/2014/main" id="{7B554C7F-458C-AA41-B4EB-093D1243029A}"/>
              </a:ext>
            </a:extLst>
          </p:cNvPr>
          <p:cNvSpPr txBox="1"/>
          <p:nvPr/>
        </p:nvSpPr>
        <p:spPr>
          <a:xfrm>
            <a:off x="2391042" y="119921"/>
            <a:ext cx="5123916" cy="369332"/>
          </a:xfrm>
          <a:prstGeom prst="rect">
            <a:avLst/>
          </a:prstGeom>
          <a:solidFill>
            <a:srgbClr val="FFC000"/>
          </a:solidFill>
          <a:ln>
            <a:solidFill>
              <a:srgbClr val="FF0000"/>
            </a:solidFill>
          </a:ln>
        </p:spPr>
        <p:txBody>
          <a:bodyPr wrap="square" rtlCol="0">
            <a:spAutoFit/>
          </a:bodyPr>
          <a:lstStyle/>
          <a:p>
            <a:r>
              <a:rPr lang="en-US" dirty="0">
                <a:solidFill>
                  <a:srgbClr val="0A15B4"/>
                </a:solidFill>
                <a:latin typeface="Times New Roman" panose="02020603050405020304" pitchFamily="18" charset="0"/>
                <a:cs typeface="Times New Roman" panose="02020603050405020304" pitchFamily="18" charset="0"/>
              </a:rPr>
              <a:t>Landowners Become JV Partners in These Facilities</a:t>
            </a:r>
          </a:p>
        </p:txBody>
      </p:sp>
    </p:spTree>
    <p:extLst>
      <p:ext uri="{BB962C8B-B14F-4D97-AF65-F5344CB8AC3E}">
        <p14:creationId xmlns:p14="http://schemas.microsoft.com/office/powerpoint/2010/main" val="59028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0ADE8A-826B-E844-8D5C-B16164B43380}"/>
              </a:ext>
            </a:extLst>
          </p:cNvPr>
          <p:cNvPicPr>
            <a:picLocks noChangeAspect="1"/>
          </p:cNvPicPr>
          <p:nvPr/>
        </p:nvPicPr>
        <p:blipFill>
          <a:blip r:embed="rId2"/>
          <a:stretch>
            <a:fillRect/>
          </a:stretch>
        </p:blipFill>
        <p:spPr>
          <a:xfrm>
            <a:off x="102037" y="39382"/>
            <a:ext cx="9701926" cy="6788638"/>
          </a:xfrm>
          <a:prstGeom prst="rect">
            <a:avLst/>
          </a:prstGeom>
        </p:spPr>
      </p:pic>
      <p:sp>
        <p:nvSpPr>
          <p:cNvPr id="8" name="TextBox 7">
            <a:extLst>
              <a:ext uri="{FF2B5EF4-FFF2-40B4-BE49-F238E27FC236}">
                <a16:creationId xmlns:a16="http://schemas.microsoft.com/office/drawing/2014/main" id="{A736274A-33CF-2E4A-961F-77E15F112935}"/>
              </a:ext>
            </a:extLst>
          </p:cNvPr>
          <p:cNvSpPr txBox="1"/>
          <p:nvPr/>
        </p:nvSpPr>
        <p:spPr>
          <a:xfrm>
            <a:off x="3627620" y="1573968"/>
            <a:ext cx="4152276" cy="2677656"/>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sz="1400" dirty="0">
                <a:solidFill>
                  <a:srgbClr val="0A15B4"/>
                </a:solidFill>
                <a:latin typeface="Arial Narrow" panose="020B0604020202020204" pitchFamily="34" charset="0"/>
                <a:cs typeface="Arial Narrow" panose="020B0604020202020204" pitchFamily="34" charset="0"/>
              </a:rPr>
              <a:t>Right of Way for Transmission of 400 MW of constant power from Lamu Port power plant to Kitui</a:t>
            </a:r>
          </a:p>
          <a:p>
            <a:pPr marL="285750" indent="-285750">
              <a:buFont typeface="Arial" panose="020B0604020202020204" pitchFamily="34" charset="0"/>
              <a:buChar char="•"/>
            </a:pPr>
            <a:r>
              <a:rPr lang="en-US" sz="1400" dirty="0">
                <a:solidFill>
                  <a:srgbClr val="0A15B4"/>
                </a:solidFill>
                <a:latin typeface="Arial Narrow" panose="020B0604020202020204" pitchFamily="34" charset="0"/>
                <a:cs typeface="Arial Narrow" panose="020B0604020202020204" pitchFamily="34" charset="0"/>
              </a:rPr>
              <a:t>Build dedicated transmission line about 220 mi (350 km) -- Lamu Port power plant to Kitui coal fields.</a:t>
            </a:r>
          </a:p>
          <a:p>
            <a:pPr marL="285750" indent="-285750">
              <a:buFont typeface="Arial" panose="020B0604020202020204" pitchFamily="34" charset="0"/>
              <a:buChar char="•"/>
            </a:pPr>
            <a:r>
              <a:rPr lang="en-US" sz="1400" dirty="0">
                <a:solidFill>
                  <a:srgbClr val="0A15B4"/>
                </a:solidFill>
                <a:latin typeface="Arial Narrow" panose="020B0604020202020204" pitchFamily="34" charset="0"/>
                <a:cs typeface="Arial Narrow" panose="020B0604020202020204" pitchFamily="34" charset="0"/>
              </a:rPr>
              <a:t>Right of Way for CNG of 200mmscfd pipeline</a:t>
            </a:r>
          </a:p>
          <a:p>
            <a:pPr marL="285750" indent="-285750">
              <a:buFont typeface="Arial" panose="020B0604020202020204" pitchFamily="34" charset="0"/>
              <a:buChar char="•"/>
            </a:pPr>
            <a:r>
              <a:rPr lang="en-US" sz="1400" dirty="0">
                <a:solidFill>
                  <a:srgbClr val="0A15B4"/>
                </a:solidFill>
                <a:latin typeface="Arial Narrow" panose="020B0604020202020204" pitchFamily="34" charset="0"/>
                <a:cs typeface="Arial Narrow" panose="020B0604020202020204" pitchFamily="34" charset="0"/>
              </a:rPr>
              <a:t>Build dedicated 200mmscfd CNG pipeline — Lamu Port to Kitui coal fields.</a:t>
            </a:r>
          </a:p>
          <a:p>
            <a:pPr marL="285750" indent="-285750">
              <a:buFont typeface="Arial" panose="020B0604020202020204" pitchFamily="34" charset="0"/>
              <a:buChar char="•"/>
            </a:pPr>
            <a:r>
              <a:rPr lang="en-US" sz="1400" dirty="0">
                <a:solidFill>
                  <a:srgbClr val="0A15B4"/>
                </a:solidFill>
                <a:latin typeface="Arial Narrow" panose="020B0604020202020204" pitchFamily="34" charset="0"/>
                <a:cs typeface="Arial Narrow" panose="020B0604020202020204" pitchFamily="34" charset="0"/>
              </a:rPr>
              <a:t>Right of way for diesel pipeline from </a:t>
            </a:r>
            <a:r>
              <a:rPr lang="en-US" sz="1400" b="1" dirty="0">
                <a:solidFill>
                  <a:srgbClr val="00B050"/>
                </a:solidFill>
                <a:latin typeface="Arial Narrow" panose="020B0604020202020204" pitchFamily="34" charset="0"/>
                <a:cs typeface="Arial Narrow" panose="020B0604020202020204" pitchFamily="34" charset="0"/>
              </a:rPr>
              <a:t>Kitui </a:t>
            </a:r>
            <a:r>
              <a:rPr lang="en-US" sz="1400" dirty="0">
                <a:solidFill>
                  <a:srgbClr val="0A15B4"/>
                </a:solidFill>
                <a:latin typeface="Arial Narrow" panose="020B0604020202020204" pitchFamily="34" charset="0"/>
                <a:cs typeface="Arial Narrow" panose="020B0604020202020204" pitchFamily="34" charset="0"/>
              </a:rPr>
              <a:t>to </a:t>
            </a:r>
            <a:r>
              <a:rPr lang="en-US" sz="1400" b="1" dirty="0">
                <a:solidFill>
                  <a:srgbClr val="00B050"/>
                </a:solidFill>
                <a:latin typeface="Arial Narrow" panose="020B0604020202020204" pitchFamily="34" charset="0"/>
                <a:cs typeface="Arial Narrow" panose="020B0604020202020204" pitchFamily="34" charset="0"/>
              </a:rPr>
              <a:t>Kibwez</a:t>
            </a:r>
            <a:r>
              <a:rPr lang="en-US" sz="1400" dirty="0">
                <a:solidFill>
                  <a:srgbClr val="0A15B4"/>
                </a:solidFill>
                <a:latin typeface="Arial Narrow" panose="020B0604020202020204" pitchFamily="34" charset="0"/>
                <a:cs typeface="Arial Narrow" panose="020B0604020202020204" pitchFamily="34" charset="0"/>
              </a:rPr>
              <a:t>i diesel receiving facility</a:t>
            </a:r>
          </a:p>
          <a:p>
            <a:pPr marL="285750" indent="-285750">
              <a:buFont typeface="Arial" panose="020B0604020202020204" pitchFamily="34" charset="0"/>
              <a:buChar char="•"/>
            </a:pPr>
            <a:r>
              <a:rPr lang="en-US" sz="1400" dirty="0">
                <a:solidFill>
                  <a:srgbClr val="0A15B4"/>
                </a:solidFill>
                <a:latin typeface="Arial Narrow" panose="020B0604020202020204" pitchFamily="34" charset="0"/>
                <a:cs typeface="Arial Narrow" panose="020B0604020202020204" pitchFamily="34" charset="0"/>
              </a:rPr>
              <a:t>Build dedicated diesel pipeline from </a:t>
            </a:r>
            <a:r>
              <a:rPr lang="en-US" sz="1400" b="1" dirty="0">
                <a:solidFill>
                  <a:srgbClr val="00B050"/>
                </a:solidFill>
                <a:latin typeface="Arial Narrow" panose="020B0604020202020204" pitchFamily="34" charset="0"/>
                <a:cs typeface="Arial Narrow" panose="020B0604020202020204" pitchFamily="34" charset="0"/>
              </a:rPr>
              <a:t>Kitui</a:t>
            </a:r>
            <a:r>
              <a:rPr lang="en-US" sz="1400" dirty="0">
                <a:solidFill>
                  <a:srgbClr val="0A15B4"/>
                </a:solidFill>
                <a:latin typeface="Arial Narrow" panose="020B0604020202020204" pitchFamily="34" charset="0"/>
                <a:cs typeface="Arial Narrow" panose="020B0604020202020204" pitchFamily="34" charset="0"/>
              </a:rPr>
              <a:t> to</a:t>
            </a:r>
            <a:r>
              <a:rPr lang="en-US" sz="1400" b="1" dirty="0">
                <a:solidFill>
                  <a:srgbClr val="00B050"/>
                </a:solidFill>
                <a:latin typeface="Arial Narrow" panose="020B0604020202020204" pitchFamily="34" charset="0"/>
                <a:cs typeface="Arial Narrow" panose="020B0604020202020204" pitchFamily="34" charset="0"/>
              </a:rPr>
              <a:t> Kibwezi</a:t>
            </a:r>
            <a:r>
              <a:rPr lang="en-US" sz="1400" dirty="0">
                <a:solidFill>
                  <a:srgbClr val="0A15B4"/>
                </a:solidFill>
                <a:latin typeface="Arial Narrow" panose="020B0604020202020204" pitchFamily="34" charset="0"/>
                <a:cs typeface="Arial Narrow" panose="020B0604020202020204" pitchFamily="34" charset="0"/>
              </a:rPr>
              <a:t> where we sell diesel certified as EURO VI from our receiving facility built there</a:t>
            </a:r>
          </a:p>
        </p:txBody>
      </p:sp>
    </p:spTree>
    <p:extLst>
      <p:ext uri="{BB962C8B-B14F-4D97-AF65-F5344CB8AC3E}">
        <p14:creationId xmlns:p14="http://schemas.microsoft.com/office/powerpoint/2010/main" val="167642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8AB5-C4A2-9E4D-8371-09836DCA4827}"/>
              </a:ext>
            </a:extLst>
          </p:cNvPr>
          <p:cNvSpPr>
            <a:spLocks noGrp="1"/>
          </p:cNvSpPr>
          <p:nvPr>
            <p:ph type="title"/>
          </p:nvPr>
        </p:nvSpPr>
        <p:spPr/>
        <p:txBody>
          <a:bodyPr/>
          <a:lstStyle/>
          <a:p>
            <a:r>
              <a:rPr lang="en-US" dirty="0">
                <a:solidFill>
                  <a:srgbClr val="0A15B4"/>
                </a:solidFill>
                <a:latin typeface="Bernard MT Condensed" panose="02050806060905020404" pitchFamily="18" charset="77"/>
              </a:rPr>
              <a:t>Direct Sales Agreements</a:t>
            </a:r>
          </a:p>
        </p:txBody>
      </p:sp>
      <p:sp>
        <p:nvSpPr>
          <p:cNvPr id="3" name="Content Placeholder 2">
            <a:extLst>
              <a:ext uri="{FF2B5EF4-FFF2-40B4-BE49-F238E27FC236}">
                <a16:creationId xmlns:a16="http://schemas.microsoft.com/office/drawing/2014/main" id="{926F5EE1-E41E-BC42-BFD4-584908D6D05E}"/>
              </a:ext>
            </a:extLst>
          </p:cNvPr>
          <p:cNvSpPr>
            <a:spLocks noGrp="1"/>
          </p:cNvSpPr>
          <p:nvPr>
            <p:ph idx="1"/>
          </p:nvPr>
        </p:nvSpPr>
        <p:spPr/>
        <p:txBody>
          <a:bodyPr>
            <a:normAutofit fontScale="85000" lnSpcReduction="10000"/>
          </a:bodyPr>
          <a:lstStyle/>
          <a:p>
            <a:r>
              <a:rPr lang="en-US" dirty="0">
                <a:latin typeface="Arial Narrow" panose="020B0604020202020204" pitchFamily="34" charset="0"/>
                <a:cs typeface="Arial Narrow" panose="020B0604020202020204" pitchFamily="34" charset="0"/>
              </a:rPr>
              <a:t>The National Bank of Kenya, or an alternative bank, could introduce us to Heavy Industrial Users with whom we can negotiate bulk electricity sales agreements that could save them significant cost</a:t>
            </a:r>
          </a:p>
          <a:p>
            <a:r>
              <a:rPr lang="en-US" dirty="0">
                <a:latin typeface="Arial Narrow" panose="020B0604020202020204" pitchFamily="34" charset="0"/>
                <a:cs typeface="Arial Narrow" panose="020B0604020202020204" pitchFamily="34" charset="0"/>
              </a:rPr>
              <a:t> The National Bank of Kenya, or an alternative bank, could introduce us to high-value water distributors with whom we can negotiate wholesale bottled-water agreements for distribution to upscale retailing sites.</a:t>
            </a:r>
          </a:p>
          <a:p>
            <a:r>
              <a:rPr lang="en-US" dirty="0">
                <a:latin typeface="Arial Narrow" panose="020B0604020202020204" pitchFamily="34" charset="0"/>
                <a:cs typeface="Arial Narrow" panose="020B0604020202020204" pitchFamily="34" charset="0"/>
              </a:rPr>
              <a:t>The National Bank of Kenya, or an alternative bank, could introduce us to common water distributors with whom we can negotiate bulk common water agreements for distribution to the general populace.</a:t>
            </a:r>
          </a:p>
          <a:p>
            <a:r>
              <a:rPr lang="en-US" dirty="0">
                <a:latin typeface="Arial Narrow" panose="020B0604020202020204" pitchFamily="34" charset="0"/>
                <a:cs typeface="Arial Narrow" panose="020B0604020202020204" pitchFamily="34" charset="0"/>
              </a:rPr>
              <a:t> The National Bank of Kenya, or an alternative bank, could introduce us to the export freight forwarding companies that now fly out flowers to Europe daily with whom we can negotiate forwarding agreements for our export crops from our industrial greenhouses.</a:t>
            </a:r>
          </a:p>
        </p:txBody>
      </p:sp>
    </p:spTree>
    <p:extLst>
      <p:ext uri="{BB962C8B-B14F-4D97-AF65-F5344CB8AC3E}">
        <p14:creationId xmlns:p14="http://schemas.microsoft.com/office/powerpoint/2010/main" val="6262940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TotalTime>
  <Words>452</Words>
  <Application>Microsoft Macintosh PowerPoint</Application>
  <PresentationFormat>A4 Paper (210x297 mm)</PresentationFormat>
  <Paragraphs>58</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Arial Narrow</vt:lpstr>
      <vt:lpstr>Bernard MT Condensed</vt:lpstr>
      <vt:lpstr>Calibri</vt:lpstr>
      <vt:lpstr>Calibri Light</vt:lpstr>
      <vt:lpstr>Courier New</vt:lpstr>
      <vt:lpstr>Times New Roman</vt:lpstr>
      <vt:lpstr>Wingdings</vt:lpstr>
      <vt:lpstr>Office Theme</vt:lpstr>
      <vt:lpstr>Requirements To  Proceed</vt:lpstr>
      <vt:lpstr>PowerPoint Presentation</vt:lpstr>
      <vt:lpstr>PowerPoint Presentation</vt:lpstr>
      <vt:lpstr>PowerPoint Presentation</vt:lpstr>
      <vt:lpstr>PowerPoint Presentation</vt:lpstr>
      <vt:lpstr>PowerPoint Presentation</vt:lpstr>
      <vt:lpstr>Direct Sales Agreements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To  Proceed</dc:title>
  <dc:creator>George Langworth</dc:creator>
  <cp:lastModifiedBy>George Langworth</cp:lastModifiedBy>
  <cp:revision>11</cp:revision>
  <dcterms:created xsi:type="dcterms:W3CDTF">2019-11-10T04:36:02Z</dcterms:created>
  <dcterms:modified xsi:type="dcterms:W3CDTF">2019-11-10T06:32:34Z</dcterms:modified>
</cp:coreProperties>
</file>