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580" autoAdjust="0"/>
  </p:normalViewPr>
  <p:slideViewPr>
    <p:cSldViewPr snapToGrid="0" snapToObjects="1">
      <p:cViewPr>
        <p:scale>
          <a:sx n="66" d="100"/>
          <a:sy n="66" d="100"/>
        </p:scale>
        <p:origin x="-3048" y="59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6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7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8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1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4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7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3A49-5FA7-A04A-91F4-EC09CA3E222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DA75-7F7B-BA49-ACFE-24DB5A1E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Bernard MT Condensed"/>
                <a:cs typeface="Bernard MT Condensed"/>
              </a:rPr>
              <a:t>Resilient Power</a:t>
            </a:r>
            <a:br>
              <a:rPr lang="en-US" dirty="0" smtClean="0">
                <a:solidFill>
                  <a:srgbClr val="0000FF"/>
                </a:solidFill>
                <a:latin typeface="Bernard MT Condensed"/>
                <a:cs typeface="Bernard MT Condensed"/>
              </a:rPr>
            </a:br>
            <a:r>
              <a:rPr lang="en-US" dirty="0" smtClean="0">
                <a:solidFill>
                  <a:srgbClr val="0000FF"/>
                </a:solidFill>
                <a:latin typeface="Bernard MT Condensed"/>
                <a:cs typeface="Bernard MT Condensed"/>
              </a:rPr>
              <a:t>in</a:t>
            </a:r>
            <a:br>
              <a:rPr lang="en-US" dirty="0" smtClean="0">
                <a:solidFill>
                  <a:srgbClr val="0000FF"/>
                </a:solidFill>
                <a:latin typeface="Bernard MT Condensed"/>
                <a:cs typeface="Bernard MT Condensed"/>
              </a:rPr>
            </a:br>
            <a:r>
              <a:rPr lang="en-US" dirty="0" smtClean="0">
                <a:solidFill>
                  <a:srgbClr val="0000FF"/>
                </a:solidFill>
                <a:latin typeface="Bernard MT Condensed"/>
                <a:cs typeface="Bernard MT Condensed"/>
              </a:rPr>
              <a:t>Developing Countries</a:t>
            </a:r>
            <a:endParaRPr lang="en-US" dirty="0">
              <a:solidFill>
                <a:srgbClr val="0000FF"/>
              </a:solidFill>
              <a:latin typeface="Bernard MT Condensed"/>
              <a:cs typeface="Bernard MT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Palatino"/>
                <a:cs typeface="Palatino"/>
              </a:rPr>
              <a:t>G.R. Langworth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Palatino"/>
                <a:cs typeface="Palatino"/>
              </a:rPr>
              <a:t>For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Palatino"/>
                <a:cs typeface="Palatino"/>
              </a:rPr>
              <a:t>Energy Giant LLC HKSAR</a:t>
            </a:r>
            <a:endParaRPr lang="en-US" sz="2400" dirty="0">
              <a:solidFill>
                <a:srgbClr val="660066"/>
              </a:solidFill>
              <a:latin typeface="Palatino"/>
              <a:cs typeface="Palatin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83303" y="146968"/>
            <a:ext cx="3823970" cy="1678305"/>
            <a:chOff x="-88900" y="0"/>
            <a:chExt cx="3823970" cy="16783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290" y="0"/>
              <a:ext cx="2753360" cy="16687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8900" y="9525"/>
              <a:ext cx="3823970" cy="1668780"/>
            </a:xfrm>
            <a:prstGeom prst="rect">
              <a:avLst/>
            </a:prstGeom>
            <a:solidFill>
              <a:srgbClr val="222222">
                <a:alpha val="0"/>
              </a:srgbClr>
            </a:solidFill>
          </p:spPr>
        </p:pic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70432"/>
              </p:ext>
            </p:extLst>
          </p:nvPr>
        </p:nvGraphicFramePr>
        <p:xfrm>
          <a:off x="1029900" y="8929704"/>
          <a:ext cx="51435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5" imgW="7315200" imgH="1092200" progId="Word.Document.12">
                  <p:embed/>
                </p:oleObj>
              </mc:Choice>
              <mc:Fallback>
                <p:oleObj name="Document" r:id="rId5" imgW="7315200" imgH="109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9900" y="8929704"/>
                        <a:ext cx="51435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14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6701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Bernard MT Condensed"/>
                <a:cs typeface="Bernard MT Condensed"/>
              </a:rPr>
              <a:t>Custom-Tailored Power Solution</a:t>
            </a:r>
            <a:endParaRPr lang="en-US" sz="3200" dirty="0">
              <a:solidFill>
                <a:srgbClr val="0000FF"/>
              </a:solidFill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6" y="1958195"/>
            <a:ext cx="5791201" cy="564330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We have developed a versatile engineering capability in Morocco to purchase, integrate, install, and operate modular power plants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These modular power plants are standardized on the Siemens 321.9 MW </a:t>
            </a:r>
            <a:r>
              <a:rPr lang="en-US" sz="1400" b="1" i="1" dirty="0" smtClean="0">
                <a:solidFill>
                  <a:srgbClr val="660066"/>
                </a:solidFill>
                <a:latin typeface="Palatino"/>
                <a:cs typeface="Palatino"/>
              </a:rPr>
              <a:t>SGT A65 WLE ISI 3 on 1 One Pressure Fired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 combined cycle system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All engineers are trained and certified at Siemens [</a:t>
            </a:r>
            <a:r>
              <a:rPr lang="en-US" sz="1400" u="sng" dirty="0" smtClean="0">
                <a:solidFill>
                  <a:srgbClr val="0000FF"/>
                </a:solidFill>
                <a:latin typeface="Palatino"/>
                <a:cs typeface="Palatino"/>
              </a:rPr>
              <a:t>https://</a:t>
            </a:r>
            <a:r>
              <a:rPr lang="en-US" sz="1400" u="sng" dirty="0" err="1" smtClean="0">
                <a:solidFill>
                  <a:srgbClr val="0000FF"/>
                </a:solidFill>
                <a:latin typeface="Palatino"/>
                <a:cs typeface="Palatino"/>
              </a:rPr>
              <a:t>www.energy.siemens.com</a:t>
            </a:r>
            <a:r>
              <a:rPr lang="en-US" sz="1400" u="sng" dirty="0" smtClean="0">
                <a:solidFill>
                  <a:srgbClr val="0000FF"/>
                </a:solidFill>
                <a:latin typeface="Palatino"/>
                <a:cs typeface="Palatino"/>
              </a:rPr>
              <a:t>/co/pool/</a:t>
            </a:r>
            <a:r>
              <a:rPr lang="en-US" sz="1400" u="sng" dirty="0" err="1" smtClean="0">
                <a:solidFill>
                  <a:srgbClr val="0000FF"/>
                </a:solidFill>
                <a:latin typeface="Palatino"/>
                <a:cs typeface="Palatino"/>
              </a:rPr>
              <a:t>hq</a:t>
            </a:r>
            <a:r>
              <a:rPr lang="en-US" sz="1400" u="sng" dirty="0" smtClean="0">
                <a:solidFill>
                  <a:srgbClr val="0000FF"/>
                </a:solidFill>
                <a:latin typeface="Palatino"/>
                <a:cs typeface="Palatino"/>
              </a:rPr>
              <a:t>/services/market-specific-solutions/Training/</a:t>
            </a:r>
            <a:r>
              <a:rPr lang="en-US" sz="1400" u="sng" dirty="0" err="1" smtClean="0">
                <a:solidFill>
                  <a:srgbClr val="0000FF"/>
                </a:solidFill>
                <a:latin typeface="Palatino"/>
                <a:cs typeface="Palatino"/>
              </a:rPr>
              <a:t>siemens</a:t>
            </a:r>
            <a:r>
              <a:rPr lang="en-US" sz="1400" u="sng" dirty="0" smtClean="0">
                <a:solidFill>
                  <a:srgbClr val="0000FF"/>
                </a:solidFill>
                <a:latin typeface="Palatino"/>
                <a:cs typeface="Palatino"/>
              </a:rPr>
              <a:t>-plant-operations-</a:t>
            </a:r>
            <a:r>
              <a:rPr lang="en-US" sz="1400" u="sng" dirty="0" err="1" smtClean="0">
                <a:solidFill>
                  <a:srgbClr val="0000FF"/>
                </a:solidFill>
                <a:latin typeface="Palatino"/>
                <a:cs typeface="Palatino"/>
              </a:rPr>
              <a:t>support.pdf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]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We will purchase standardized 321.9 MW power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modules based on the </a:t>
            </a:r>
            <a:r>
              <a:rPr lang="en-US" sz="1400" b="1" i="1" dirty="0" smtClean="0">
                <a:solidFill>
                  <a:srgbClr val="660066"/>
                </a:solidFill>
                <a:latin typeface="Palatino"/>
                <a:cs typeface="Palatino"/>
              </a:rPr>
              <a:t>SGT A65 WLE ISI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 from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Siemens, implement them in Morocco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,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then pack them up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and ship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them to our developing country client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sites where we will install, operate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and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maintain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them.  </a:t>
            </a:r>
            <a:endParaRPr lang="en-US" sz="1400" dirty="0" smtClean="0">
              <a:solidFill>
                <a:srgbClr val="660066"/>
              </a:solidFill>
              <a:latin typeface="Palatino"/>
              <a:cs typeface="Palatino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As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the power requirements inevitably expand, we will continue to purchase and implement additional Siemens 321.9 MW power modules at our developing country client sites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All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power plants will be configured similarly to assure singular expertise, availability of spares and parts, and the highest efficiency of operation.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All 321.9 MW power modules can be trucked into the interior of a developing country client from the port of access.  Right-sized component handling equipment will be a standard feature of each configuration.  We will bring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everything with us that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we will need to build, operate, and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maintain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our power plant modules.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With our proprietary technology we will be extending the capacity up to 30% utilizing the existing equipment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configuration.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660066"/>
                </a:solidFill>
                <a:latin typeface="Palatino"/>
                <a:cs typeface="Palatino"/>
              </a:rPr>
              <a:t>We will supply all funding, and will contract for a service charge per kWh of electricity generated.  The natural gas fuel will remain the responsibility of the power purchasing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utility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.</a:t>
            </a:r>
            <a:endParaRPr lang="en-US" sz="1400" dirty="0" smtClean="0">
              <a:solidFill>
                <a:srgbClr val="660066"/>
              </a:solidFill>
              <a:latin typeface="Palatino"/>
              <a:cs typeface="Palatino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To date, we have 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been requested to build a 1,000 MW site in </a:t>
            </a:r>
            <a:r>
              <a:rPr lang="en-US" sz="1400" dirty="0" err="1" smtClean="0">
                <a:solidFill>
                  <a:srgbClr val="660066"/>
                </a:solidFill>
                <a:latin typeface="Palatino"/>
                <a:cs typeface="Palatino"/>
              </a:rPr>
              <a:t>Tartus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, Syria for a 3</a:t>
            </a:r>
            <a:r>
              <a:rPr lang="en-US" sz="1400" baseline="30000" dirty="0" smtClean="0">
                <a:solidFill>
                  <a:srgbClr val="660066"/>
                </a:solidFill>
                <a:latin typeface="Palatino"/>
                <a:cs typeface="Palatino"/>
              </a:rPr>
              <a:t>rd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 party, in addition to a 900 MW site in </a:t>
            </a:r>
            <a:r>
              <a:rPr lang="en-US" sz="1400" dirty="0" err="1" smtClean="0">
                <a:solidFill>
                  <a:srgbClr val="660066"/>
                </a:solidFill>
                <a:latin typeface="Palatino"/>
                <a:cs typeface="Palatino"/>
              </a:rPr>
              <a:t>Tete</a:t>
            </a:r>
            <a:r>
              <a:rPr lang="en-US" sz="1400" dirty="0" smtClean="0">
                <a:solidFill>
                  <a:srgbClr val="660066"/>
                </a:solidFill>
                <a:latin typeface="Palatino"/>
                <a:cs typeface="Palatino"/>
              </a:rPr>
              <a:t>, Mozambique, and a 650 MW site in Sri Lanka for our sister companies, ITTD, and MTTD respectively.</a:t>
            </a:r>
            <a:endParaRPr lang="en-US" sz="1400" dirty="0" smtClean="0">
              <a:solidFill>
                <a:srgbClr val="660066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8617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5 at 06.4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025"/>
            <a:ext cx="6705600" cy="4385595"/>
          </a:xfrm>
          <a:prstGeom prst="rect">
            <a:avLst/>
          </a:prstGeom>
        </p:spPr>
      </p:pic>
      <p:pic>
        <p:nvPicPr>
          <p:cNvPr id="5" name="Picture 4" descr="Screen Shot 2018-09-25 at 06.54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" y="4486255"/>
            <a:ext cx="2403686" cy="147271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6" name="Picture 5" descr="Screen Shot 2018-09-25 at 06.54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28" y="4486255"/>
            <a:ext cx="2403686" cy="147271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7" name="Picture 6" descr="Screen Shot 2018-09-25 at 06.54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14" y="4486255"/>
            <a:ext cx="2403686" cy="147271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5958965"/>
            <a:ext cx="6299200" cy="153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400" y="7620000"/>
            <a:ext cx="6299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Palatino"/>
                <a:cs typeface="Palatino"/>
              </a:rPr>
              <a:t>High power and efficiency</a:t>
            </a:r>
            <a:r>
              <a:rPr lang="en-US" sz="1400" dirty="0" smtClean="0">
                <a:solidFill>
                  <a:srgbClr val="0000FF"/>
                </a:solidFill>
                <a:latin typeface="Palatino"/>
                <a:cs typeface="Palatino"/>
              </a:rPr>
              <a:t>:  Due to an independent 3 shaft design, this turbine is flexible, offering high power out and fuel efficiency with minimal drop-off at reduced speed conditions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Palatino"/>
                <a:cs typeface="Palatino"/>
              </a:rPr>
              <a:t>For power generation</a:t>
            </a:r>
            <a:r>
              <a:rPr lang="en-US" sz="1400" dirty="0" smtClean="0">
                <a:solidFill>
                  <a:srgbClr val="0000FF"/>
                </a:solidFill>
                <a:latin typeface="Palatino"/>
                <a:cs typeface="Palatino"/>
              </a:rPr>
              <a:t>:  One of the most efficient gas turbines on the market, the SGT-A65 provides up to 71 MW in simple cycle service at 43.8% efficiency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Palatino"/>
                <a:cs typeface="Palatino"/>
              </a:rPr>
              <a:t>Modular design for quick installation and easy on-site maintenance</a:t>
            </a:r>
            <a:r>
              <a:rPr lang="en-US" sz="1400" dirty="0" smtClean="0">
                <a:solidFill>
                  <a:srgbClr val="0000FF"/>
                </a:solidFill>
                <a:latin typeface="Palatino"/>
                <a:cs typeface="Palatino"/>
              </a:rPr>
              <a:t>:  The SGT-A65 consists of 8 engine modules for easy maintenance.  Each module is pre-balanced to make it completely interchangeable.</a:t>
            </a:r>
            <a:endParaRPr lang="en-US" sz="1400" dirty="0">
              <a:solidFill>
                <a:srgbClr val="0000FF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43547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5 at 07.5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8" y="254695"/>
            <a:ext cx="6234545" cy="4469011"/>
          </a:xfrm>
          <a:prstGeom prst="rect">
            <a:avLst/>
          </a:prstGeom>
        </p:spPr>
      </p:pic>
      <p:pic>
        <p:nvPicPr>
          <p:cNvPr id="5" name="Picture 4" descr="Screen Shot 2018-09-25 at 07.54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8" y="5087029"/>
            <a:ext cx="6234545" cy="46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7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698500"/>
            <a:ext cx="5956300" cy="17018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5" name="Picture 4" descr="Screen Shot 2018-09-25 at 08.09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864476"/>
            <a:ext cx="3168618" cy="304674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 descr="Screen Shot 2018-09-25 at 08.09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68" y="2864476"/>
            <a:ext cx="3168618" cy="304674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Picture 6" descr="Screen Shot 2018-09-25 at 08.09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59" y="6368424"/>
            <a:ext cx="3168618" cy="304674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65007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465</Words>
  <Application>Microsoft Macintosh PowerPoint</Application>
  <PresentationFormat>A4 Paper (210x297 mm)</PresentationFormat>
  <Paragraphs>18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Microsoft Word Document</vt:lpstr>
      <vt:lpstr>Resilient Power in Developing Countries</vt:lpstr>
      <vt:lpstr>Custom-Tailored Power Solution</vt:lpstr>
      <vt:lpstr>PowerPoint Presentation</vt:lpstr>
      <vt:lpstr>PowerPoint Presentation</vt:lpstr>
      <vt:lpstr>PowerPoint Presentation</vt:lpstr>
    </vt:vector>
  </TitlesOfParts>
  <Company>LFTR Energy (IOM)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Resilient Power in Developing Countries</dc:title>
  <dc:creator>George R. Langworth</dc:creator>
  <cp:lastModifiedBy>George R. Langworth</cp:lastModifiedBy>
  <cp:revision>15</cp:revision>
  <dcterms:created xsi:type="dcterms:W3CDTF">2018-09-25T10:48:12Z</dcterms:created>
  <dcterms:modified xsi:type="dcterms:W3CDTF">2018-09-27T01:22:46Z</dcterms:modified>
</cp:coreProperties>
</file>