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8.jpg" ContentType="image/jpg"/>
  <Override PartName="/ppt/media/image29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6" r:id="rId1"/>
  </p:sldMasterIdLst>
  <p:notesMasterIdLst>
    <p:notesMasterId r:id="rId31"/>
  </p:notesMasterIdLst>
  <p:handoutMasterIdLst>
    <p:handoutMasterId r:id="rId32"/>
  </p:handoutMasterIdLst>
  <p:sldIdLst>
    <p:sldId id="300" r:id="rId2"/>
    <p:sldId id="360" r:id="rId3"/>
    <p:sldId id="351" r:id="rId4"/>
    <p:sldId id="262" r:id="rId5"/>
    <p:sldId id="327" r:id="rId6"/>
    <p:sldId id="352" r:id="rId7"/>
    <p:sldId id="353" r:id="rId8"/>
    <p:sldId id="354" r:id="rId9"/>
    <p:sldId id="343" r:id="rId10"/>
    <p:sldId id="357" r:id="rId11"/>
    <p:sldId id="358" r:id="rId12"/>
    <p:sldId id="325" r:id="rId13"/>
    <p:sldId id="361" r:id="rId14"/>
    <p:sldId id="383" r:id="rId15"/>
    <p:sldId id="362" r:id="rId16"/>
    <p:sldId id="379" r:id="rId17"/>
    <p:sldId id="367" r:id="rId18"/>
    <p:sldId id="369" r:id="rId19"/>
    <p:sldId id="387" r:id="rId20"/>
    <p:sldId id="390" r:id="rId21"/>
    <p:sldId id="391" r:id="rId22"/>
    <p:sldId id="392" r:id="rId23"/>
    <p:sldId id="389" r:id="rId24"/>
    <p:sldId id="385" r:id="rId25"/>
    <p:sldId id="393" r:id="rId26"/>
    <p:sldId id="386" r:id="rId27"/>
    <p:sldId id="384" r:id="rId28"/>
    <p:sldId id="382" r:id="rId29"/>
    <p:sldId id="324" r:id="rId30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68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8300"/>
    <a:srgbClr val="1F2A44"/>
    <a:srgbClr val="1E2A43"/>
    <a:srgbClr val="E6E6E6"/>
    <a:srgbClr val="F1F3FB"/>
    <a:srgbClr val="9698B8"/>
    <a:srgbClr val="66CD9B"/>
    <a:srgbClr val="15EB8F"/>
    <a:srgbClr val="E05425"/>
    <a:srgbClr val="E17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4737"/>
  </p:normalViewPr>
  <p:slideViewPr>
    <p:cSldViewPr>
      <p:cViewPr varScale="1">
        <p:scale>
          <a:sx n="108" d="100"/>
          <a:sy n="108" d="100"/>
        </p:scale>
        <p:origin x="1584" y="192"/>
      </p:cViewPr>
      <p:guideLst>
        <p:guide orient="horz" pos="2868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47" d="100"/>
          <a:sy n="147" d="100"/>
        </p:scale>
        <p:origin x="139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E3948874-6E61-4470-85D8-7EBD1B4644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04CA4B9-3A81-497C-88D9-5A065D028F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7A88F-B7FE-46AC-A1E5-A22C4C96CF84}" type="datetime6">
              <a:rPr lang="en-GB" smtClean="0"/>
              <a:t>December 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C392624-724E-4F8D-911B-9E5F0CD001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/>
              <a:t>www.bosmanvanzaal.com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2E47C7E-CD46-4470-9594-0F0310568A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37096-D5E1-422F-A686-854CBF671DD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640825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2AE82-9DCF-4085-8FB7-DCE858622E00}" type="datetime6">
              <a:rPr lang="en-GB" smtClean="0"/>
              <a:t>December 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/>
              <a:t>www.bosmanvanzaal.com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D0A0E-9536-4D5D-9236-66EEC283BD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60577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32AE82-9DCF-4085-8FB7-DCE858622E00}" type="datetime6">
              <a:rPr lang="en-GB" smtClean="0"/>
              <a:t>December 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nl-NL"/>
              <a:t>www.bosmanvanzaal.com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D0A0E-9536-4D5D-9236-66EEC283BD70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1405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osmanvanzaal.com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osmanvanzaal.com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smanvanzaal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osmanvanzaal.com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osmanvanzaal.com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osmanvanzaal.com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osmanvanzaal.com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FEA511B8-BF98-4889-A3C4-DAD94409FE51}"/>
              </a:ext>
            </a:extLst>
          </p:cNvPr>
          <p:cNvSpPr/>
          <p:nvPr userDrawn="1"/>
        </p:nvSpPr>
        <p:spPr>
          <a:xfrm>
            <a:off x="0" y="4816524"/>
            <a:ext cx="9144000" cy="32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jdelijke aanduiding voor datum 5">
            <a:extLst>
              <a:ext uri="{FF2B5EF4-FFF2-40B4-BE49-F238E27FC236}">
                <a16:creationId xmlns:a16="http://schemas.microsoft.com/office/drawing/2014/main" id="{888024F3-3BAE-439A-8F57-7F302F398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8688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698B8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dianummer 6">
            <a:extLst>
              <a:ext uri="{FF2B5EF4-FFF2-40B4-BE49-F238E27FC236}">
                <a16:creationId xmlns:a16="http://schemas.microsoft.com/office/drawing/2014/main" id="{541705DE-F059-440B-8B40-337C88032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81802" y="4868862"/>
            <a:ext cx="2057400" cy="274637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rgbClr val="9698B8"/>
                </a:solidFill>
              </a:defRPr>
            </a:lvl1pPr>
          </a:lstStyle>
          <a:p>
            <a:fld id="{091D1D1E-EA09-4F29-BDDE-C96CE094CE4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Picture 352">
            <a:extLst>
              <a:ext uri="{FF2B5EF4-FFF2-40B4-BE49-F238E27FC236}">
                <a16:creationId xmlns:a16="http://schemas.microsoft.com/office/drawing/2014/main" id="{2F05DD82-E837-4C5A-B4EB-73740E8408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t="55651" r="819" b="1639"/>
          <a:stretch/>
        </p:blipFill>
        <p:spPr>
          <a:xfrm>
            <a:off x="-1" y="3257550"/>
            <a:ext cx="9144001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40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470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>
            <a:extLst>
              <a:ext uri="{FF2B5EF4-FFF2-40B4-BE49-F238E27FC236}">
                <a16:creationId xmlns:a16="http://schemas.microsoft.com/office/drawing/2014/main" id="{58B67CE6-F0B9-48AC-8FCD-E1C89C8BE59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E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BD107FD-5CBD-453F-ACF6-9705E1ADDE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539" y="23103"/>
            <a:ext cx="1070921" cy="5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0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. Case stud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>
            <a:extLst>
              <a:ext uri="{FF2B5EF4-FFF2-40B4-BE49-F238E27FC236}">
                <a16:creationId xmlns:a16="http://schemas.microsoft.com/office/drawing/2014/main" id="{58B67CE6-F0B9-48AC-8FCD-E1C89C8BE59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E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outdoor-object, honingraat&#10;&#10;Beschrijving is gegenereerd met zeer hoge betrouwbaarheid">
            <a:extLst>
              <a:ext uri="{FF2B5EF4-FFF2-40B4-BE49-F238E27FC236}">
                <a16:creationId xmlns:a16="http://schemas.microsoft.com/office/drawing/2014/main" id="{FFC0AE25-AB82-4EF5-B085-700B0BCF4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12877" r="4724" b="168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Tijdelijke aanduiding voor tekst 3">
            <a:extLst>
              <a:ext uri="{FF2B5EF4-FFF2-40B4-BE49-F238E27FC236}">
                <a16:creationId xmlns:a16="http://schemas.microsoft.com/office/drawing/2014/main" id="{E6DA08DF-5371-40BC-9DBA-C22C8CEA94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4506912"/>
            <a:ext cx="8534400" cy="27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rgbClr val="E98300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nl-NL" sz="1400" dirty="0"/>
              <a:t>www.bosmanvanzaal.com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012DED6-C101-4331-BB09-447B030627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705" y="4104084"/>
            <a:ext cx="1696305" cy="80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16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olid blue b/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3A6CB7B-F505-074F-B1EA-ADF5B5B09E73}"/>
              </a:ext>
            </a:extLst>
          </p:cNvPr>
          <p:cNvSpPr/>
          <p:nvPr userDrawn="1"/>
        </p:nvSpPr>
        <p:spPr>
          <a:xfrm>
            <a:off x="0" y="742950"/>
            <a:ext cx="9144000" cy="4073575"/>
          </a:xfrm>
          <a:prstGeom prst="rect">
            <a:avLst/>
          </a:prstGeom>
          <a:solidFill>
            <a:srgbClr val="E5E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7E0DED-FB15-054D-8998-0CC2ECC90435}"/>
              </a:ext>
            </a:extLst>
          </p:cNvPr>
          <p:cNvSpPr/>
          <p:nvPr userDrawn="1"/>
        </p:nvSpPr>
        <p:spPr>
          <a:xfrm>
            <a:off x="0" y="4822031"/>
            <a:ext cx="9144000" cy="321469"/>
          </a:xfrm>
          <a:prstGeom prst="rect">
            <a:avLst/>
          </a:prstGeom>
          <a:solidFill>
            <a:srgbClr val="33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  <a:endParaRPr lang="en-US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054D0F0-BA85-44BD-90DE-36B6DDED9CE0}"/>
              </a:ext>
            </a:extLst>
          </p:cNvPr>
          <p:cNvSpPr txBox="1"/>
          <p:nvPr userDrawn="1"/>
        </p:nvSpPr>
        <p:spPr>
          <a:xfrm>
            <a:off x="0" y="4858787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63193D7-BC69-4C19-8082-F550D60983E2}" type="datetime6">
              <a:rPr lang="en-GB" sz="1100" smtClean="0">
                <a:solidFill>
                  <a:schemeClr val="bg1"/>
                </a:solidFill>
                <a:latin typeface="+mj-lt"/>
              </a:rPr>
              <a:pPr algn="ctr"/>
              <a:t>December 19</a:t>
            </a:fld>
            <a:r>
              <a:rPr lang="en-GB" sz="1100" dirty="0">
                <a:solidFill>
                  <a:srgbClr val="1F2A44"/>
                </a:solidFill>
                <a:latin typeface="+mj-lt"/>
              </a:rPr>
              <a:t>			                           </a:t>
            </a:r>
            <a:r>
              <a:rPr lang="en-GB" sz="1100" b="1" dirty="0">
                <a:solidFill>
                  <a:srgbClr val="E98300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www.bosmanvanzaal.com</a:t>
            </a:r>
            <a:r>
              <a:rPr lang="en-GB" sz="1100" dirty="0">
                <a:solidFill>
                  <a:srgbClr val="1F2A44"/>
                </a:solidFill>
                <a:latin typeface="+mj-lt"/>
              </a:rPr>
              <a:t>	      		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                                      </a:t>
            </a:r>
            <a:fld id="{619FA191-7066-4107-BC29-D36ADF29CB20}" type="slidenum">
              <a:rPr lang="nl-NL" sz="1100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nl-NL" sz="11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632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Gradient blue b/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095C76-F862-654F-A768-324D4ABAB107}"/>
              </a:ext>
            </a:extLst>
          </p:cNvPr>
          <p:cNvSpPr/>
          <p:nvPr userDrawn="1"/>
        </p:nvSpPr>
        <p:spPr>
          <a:xfrm>
            <a:off x="-1" y="4826001"/>
            <a:ext cx="9144001" cy="317500"/>
          </a:xfrm>
          <a:prstGeom prst="rect">
            <a:avLst/>
          </a:prstGeom>
          <a:solidFill>
            <a:srgbClr val="33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477B5C-FE46-0145-A5CC-BA487F018D7B}"/>
              </a:ext>
            </a:extLst>
          </p:cNvPr>
          <p:cNvSpPr/>
          <p:nvPr userDrawn="1"/>
        </p:nvSpPr>
        <p:spPr>
          <a:xfrm>
            <a:off x="0" y="742950"/>
            <a:ext cx="9144000" cy="4083050"/>
          </a:xfrm>
          <a:prstGeom prst="rect">
            <a:avLst/>
          </a:prstGeom>
          <a:gradFill flip="none" rotWithShape="1">
            <a:gsLst>
              <a:gs pos="0">
                <a:srgbClr val="CDCFE2">
                  <a:lumMod val="100000"/>
                </a:srgbClr>
              </a:gs>
              <a:gs pos="99000">
                <a:srgbClr val="F1F3F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1AA67A51-D4B4-E44E-B945-F071BFA4BE41}"/>
              </a:ext>
            </a:extLst>
          </p:cNvPr>
          <p:cNvSpPr txBox="1">
            <a:spLocks/>
          </p:cNvSpPr>
          <p:nvPr userDrawn="1"/>
        </p:nvSpPr>
        <p:spPr>
          <a:xfrm>
            <a:off x="8481614" y="4936957"/>
            <a:ext cx="281386" cy="1463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820">
              <a:lnSpc>
                <a:spcPts val="1080"/>
              </a:lnSpc>
            </a:pPr>
            <a:endParaRPr lang="en-US" sz="1100" b="1" i="0" dirty="0">
              <a:solidFill>
                <a:srgbClr val="9698B8"/>
              </a:solidFill>
              <a:latin typeface="Corbel" panose="020B05030202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3060300-C794-44E0-AE8F-808E95001452}"/>
              </a:ext>
            </a:extLst>
          </p:cNvPr>
          <p:cNvSpPr txBox="1"/>
          <p:nvPr userDrawn="1"/>
        </p:nvSpPr>
        <p:spPr>
          <a:xfrm>
            <a:off x="0" y="4858787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63193D7-BC69-4C19-8082-F550D60983E2}" type="datetime6">
              <a:rPr lang="en-GB" sz="1100" smtClean="0">
                <a:solidFill>
                  <a:schemeClr val="bg1"/>
                </a:solidFill>
                <a:latin typeface="+mj-lt"/>
              </a:rPr>
              <a:pPr algn="ctr"/>
              <a:t>December 19</a:t>
            </a:fld>
            <a:r>
              <a:rPr lang="en-GB" sz="1100" dirty="0">
                <a:solidFill>
                  <a:srgbClr val="1F2A44"/>
                </a:solidFill>
                <a:latin typeface="+mj-lt"/>
              </a:rPr>
              <a:t>			                           </a:t>
            </a:r>
            <a:r>
              <a:rPr lang="en-GB" sz="1100" b="1" dirty="0">
                <a:solidFill>
                  <a:srgbClr val="E98300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www.bosmanvanzaal.com</a:t>
            </a:r>
            <a:r>
              <a:rPr lang="en-GB" sz="1100" dirty="0">
                <a:solidFill>
                  <a:srgbClr val="1F2A44"/>
                </a:solidFill>
                <a:latin typeface="+mj-lt"/>
              </a:rPr>
              <a:t>	      		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                                      </a:t>
            </a:r>
            <a:fld id="{619FA191-7066-4107-BC29-D36ADF29CB20}" type="slidenum">
              <a:rPr lang="nl-NL" sz="1100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nl-NL" sz="11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7518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. Gradien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8EA70394-237C-4A0B-BF91-262BA414B6B9}"/>
              </a:ext>
            </a:extLst>
          </p:cNvPr>
          <p:cNvSpPr/>
          <p:nvPr userDrawn="1"/>
        </p:nvSpPr>
        <p:spPr>
          <a:xfrm>
            <a:off x="0" y="0"/>
            <a:ext cx="9144000" cy="765130"/>
          </a:xfrm>
          <a:prstGeom prst="rect">
            <a:avLst/>
          </a:prstGeom>
          <a:solidFill>
            <a:srgbClr val="1E2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91F6108B-B6DB-49BA-AEDA-617A717BA195}"/>
              </a:ext>
            </a:extLst>
          </p:cNvPr>
          <p:cNvSpPr/>
          <p:nvPr userDrawn="1"/>
        </p:nvSpPr>
        <p:spPr>
          <a:xfrm>
            <a:off x="8001000" y="71158"/>
            <a:ext cx="1116223" cy="530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672744A4-E389-43A9-819D-46C0B118D1E3}"/>
              </a:ext>
            </a:extLst>
          </p:cNvPr>
          <p:cNvSpPr/>
          <p:nvPr userDrawn="1"/>
        </p:nvSpPr>
        <p:spPr>
          <a:xfrm>
            <a:off x="-1" y="4826001"/>
            <a:ext cx="9144001" cy="317500"/>
          </a:xfrm>
          <a:prstGeom prst="rect">
            <a:avLst/>
          </a:prstGeom>
          <a:solidFill>
            <a:srgbClr val="33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  <a:endParaRPr lang="en-US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6CE9F37E-E824-454B-A178-2042B93B7FDA}"/>
              </a:ext>
            </a:extLst>
          </p:cNvPr>
          <p:cNvSpPr/>
          <p:nvPr userDrawn="1"/>
        </p:nvSpPr>
        <p:spPr>
          <a:xfrm>
            <a:off x="0" y="1581150"/>
            <a:ext cx="9144000" cy="3244850"/>
          </a:xfrm>
          <a:prstGeom prst="rect">
            <a:avLst/>
          </a:prstGeom>
          <a:gradFill flip="none" rotWithShape="1">
            <a:gsLst>
              <a:gs pos="0">
                <a:srgbClr val="CDCFE2">
                  <a:lumMod val="100000"/>
                </a:srgbClr>
              </a:gs>
              <a:gs pos="99000">
                <a:srgbClr val="F1F3F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95068B09-3E6B-453F-ACF2-E879C9D65075}"/>
              </a:ext>
            </a:extLst>
          </p:cNvPr>
          <p:cNvSpPr txBox="1">
            <a:spLocks/>
          </p:cNvSpPr>
          <p:nvPr userDrawn="1"/>
        </p:nvSpPr>
        <p:spPr>
          <a:xfrm>
            <a:off x="8481614" y="4936957"/>
            <a:ext cx="281386" cy="1463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820">
              <a:lnSpc>
                <a:spcPts val="1080"/>
              </a:lnSpc>
            </a:pPr>
            <a:endParaRPr lang="en-US" sz="1100" b="1" i="0" dirty="0">
              <a:solidFill>
                <a:srgbClr val="9698B8"/>
              </a:solidFill>
              <a:latin typeface="Corbel" panose="020B05030202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A52FB71-F7ED-4098-97FF-E7E07F415BDD}"/>
              </a:ext>
            </a:extLst>
          </p:cNvPr>
          <p:cNvSpPr txBox="1"/>
          <p:nvPr userDrawn="1"/>
        </p:nvSpPr>
        <p:spPr>
          <a:xfrm>
            <a:off x="0" y="4858787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63193D7-BC69-4C19-8082-F550D60983E2}" type="datetime6">
              <a:rPr lang="en-GB" sz="1100" smtClean="0">
                <a:solidFill>
                  <a:schemeClr val="bg1"/>
                </a:solidFill>
                <a:latin typeface="+mj-lt"/>
              </a:rPr>
              <a:pPr algn="ctr"/>
              <a:t>December 19</a:t>
            </a:fld>
            <a:r>
              <a:rPr lang="en-GB" sz="1100" dirty="0">
                <a:solidFill>
                  <a:srgbClr val="1F2A44"/>
                </a:solidFill>
                <a:latin typeface="+mj-lt"/>
              </a:rPr>
              <a:t>			                           </a:t>
            </a:r>
            <a:r>
              <a:rPr lang="en-GB" sz="1100" b="1" dirty="0">
                <a:solidFill>
                  <a:srgbClr val="E98300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www.bosmanvanzaal.com</a:t>
            </a:r>
            <a:r>
              <a:rPr lang="en-GB" sz="1100" dirty="0">
                <a:solidFill>
                  <a:srgbClr val="1F2A44"/>
                </a:solidFill>
                <a:latin typeface="+mj-lt"/>
              </a:rPr>
              <a:t>	      		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                                      </a:t>
            </a:r>
            <a:fld id="{619FA191-7066-4107-BC29-D36ADF29CB20}" type="slidenum">
              <a:rPr lang="nl-NL" sz="1100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nl-NL" sz="11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2529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Gradien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E07E66A-C3D6-484D-8010-02ADE847DABE}"/>
              </a:ext>
            </a:extLst>
          </p:cNvPr>
          <p:cNvSpPr/>
          <p:nvPr userDrawn="1"/>
        </p:nvSpPr>
        <p:spPr>
          <a:xfrm>
            <a:off x="0" y="4825999"/>
            <a:ext cx="9144000" cy="317501"/>
          </a:xfrm>
          <a:prstGeom prst="rect">
            <a:avLst/>
          </a:prstGeom>
          <a:gradFill flip="none" rotWithShape="1">
            <a:gsLst>
              <a:gs pos="0">
                <a:srgbClr val="CDCFE2">
                  <a:lumMod val="100000"/>
                </a:srgbClr>
              </a:gs>
              <a:gs pos="99000">
                <a:srgbClr val="F1F3F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78B01C1-E10E-4157-8FEA-3332229786BF}"/>
              </a:ext>
            </a:extLst>
          </p:cNvPr>
          <p:cNvSpPr txBox="1"/>
          <p:nvPr userDrawn="1"/>
        </p:nvSpPr>
        <p:spPr>
          <a:xfrm>
            <a:off x="0" y="4858787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63193D7-BC69-4C19-8082-F550D60983E2}" type="datetime6">
              <a:rPr lang="en-GB" sz="1100" smtClean="0">
                <a:solidFill>
                  <a:srgbClr val="1F2A44"/>
                </a:solidFill>
                <a:latin typeface="+mj-lt"/>
              </a:rPr>
              <a:pPr algn="ctr"/>
              <a:t>December 19</a:t>
            </a:fld>
            <a:r>
              <a:rPr lang="en-GB" sz="1100" dirty="0">
                <a:solidFill>
                  <a:srgbClr val="1F2A44"/>
                </a:solidFill>
                <a:latin typeface="+mj-lt"/>
              </a:rPr>
              <a:t>			                           </a:t>
            </a:r>
            <a:r>
              <a:rPr lang="en-GB" sz="1100" b="1" dirty="0">
                <a:solidFill>
                  <a:srgbClr val="E98300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www.bosmanvanzaal.com</a:t>
            </a:r>
            <a:r>
              <a:rPr lang="en-GB" sz="1100" dirty="0">
                <a:solidFill>
                  <a:srgbClr val="1F2A44"/>
                </a:solidFill>
                <a:latin typeface="+mj-lt"/>
              </a:rPr>
              <a:t>	      		                                      </a:t>
            </a:r>
            <a:fld id="{619FA191-7066-4107-BC29-D36ADF29CB20}" type="slidenum">
              <a:rPr lang="nl-NL" sz="1100" smtClean="0">
                <a:solidFill>
                  <a:srgbClr val="1F2A44"/>
                </a:solidFill>
                <a:latin typeface="+mj-lt"/>
              </a:rPr>
              <a:pPr algn="ctr"/>
              <a:t>‹#›</a:t>
            </a:fld>
            <a:endParaRPr lang="nl-NL" sz="1100" dirty="0">
              <a:solidFill>
                <a:srgbClr val="1F2A4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9046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Corporate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17CF4D-001E-4643-8DD1-9D6C32228746}"/>
              </a:ext>
            </a:extLst>
          </p:cNvPr>
          <p:cNvSpPr/>
          <p:nvPr userDrawn="1"/>
        </p:nvSpPr>
        <p:spPr>
          <a:xfrm>
            <a:off x="0" y="4826001"/>
            <a:ext cx="9144000" cy="317500"/>
          </a:xfrm>
          <a:prstGeom prst="rect">
            <a:avLst/>
          </a:prstGeom>
          <a:solidFill>
            <a:srgbClr val="33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  <a:endParaRPr lang="en-US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70E1FFD-6E6F-4170-8ADC-5839F928719C}"/>
              </a:ext>
            </a:extLst>
          </p:cNvPr>
          <p:cNvSpPr txBox="1"/>
          <p:nvPr userDrawn="1"/>
        </p:nvSpPr>
        <p:spPr>
          <a:xfrm>
            <a:off x="0" y="4858787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63193D7-BC69-4C19-8082-F550D60983E2}" type="datetime6">
              <a:rPr lang="en-GB" sz="1100" smtClean="0">
                <a:solidFill>
                  <a:schemeClr val="bg1"/>
                </a:solidFill>
                <a:latin typeface="+mj-lt"/>
              </a:rPr>
              <a:pPr algn="ctr"/>
              <a:t>December 19</a:t>
            </a:fld>
            <a:r>
              <a:rPr lang="en-GB" sz="1100" dirty="0">
                <a:solidFill>
                  <a:srgbClr val="1F2A44"/>
                </a:solidFill>
                <a:latin typeface="+mj-lt"/>
              </a:rPr>
              <a:t>			                           </a:t>
            </a:r>
            <a:r>
              <a:rPr lang="en-GB" sz="1100" b="1" dirty="0">
                <a:solidFill>
                  <a:srgbClr val="E98300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www.bosmanvanzaal.com</a:t>
            </a:r>
            <a:r>
              <a:rPr lang="en-GB" sz="1100" dirty="0">
                <a:solidFill>
                  <a:srgbClr val="1F2A44"/>
                </a:solidFill>
                <a:latin typeface="+mj-lt"/>
              </a:rPr>
              <a:t>	      		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                                      </a:t>
            </a:r>
            <a:fld id="{619FA191-7066-4107-BC29-D36ADF29CB20}" type="slidenum">
              <a:rPr lang="nl-NL" sz="1100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nl-NL" sz="11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7048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Gradient blue b/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095C76-F862-654F-A768-324D4ABAB107}"/>
              </a:ext>
            </a:extLst>
          </p:cNvPr>
          <p:cNvSpPr/>
          <p:nvPr userDrawn="1"/>
        </p:nvSpPr>
        <p:spPr>
          <a:xfrm>
            <a:off x="-1" y="4826001"/>
            <a:ext cx="9144001" cy="317500"/>
          </a:xfrm>
          <a:prstGeom prst="rect">
            <a:avLst/>
          </a:prstGeom>
          <a:solidFill>
            <a:srgbClr val="33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477B5C-FE46-0145-A5CC-BA487F018D7B}"/>
              </a:ext>
            </a:extLst>
          </p:cNvPr>
          <p:cNvSpPr/>
          <p:nvPr userDrawn="1"/>
        </p:nvSpPr>
        <p:spPr>
          <a:xfrm>
            <a:off x="-1" y="742951"/>
            <a:ext cx="4572000" cy="4083050"/>
          </a:xfrm>
          <a:prstGeom prst="rect">
            <a:avLst/>
          </a:prstGeom>
          <a:solidFill>
            <a:srgbClr val="1F2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1AA67A51-D4B4-E44E-B945-F071BFA4BE41}"/>
              </a:ext>
            </a:extLst>
          </p:cNvPr>
          <p:cNvSpPr txBox="1">
            <a:spLocks/>
          </p:cNvSpPr>
          <p:nvPr userDrawn="1"/>
        </p:nvSpPr>
        <p:spPr>
          <a:xfrm>
            <a:off x="8481614" y="4936957"/>
            <a:ext cx="281386" cy="1463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820">
              <a:lnSpc>
                <a:spcPts val="1080"/>
              </a:lnSpc>
            </a:pPr>
            <a:endParaRPr lang="en-US" sz="1100" b="1" i="0" dirty="0">
              <a:solidFill>
                <a:srgbClr val="9698B8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C0D90E8B-E34A-4B9E-A3D7-533C06F48CA2}"/>
              </a:ext>
            </a:extLst>
          </p:cNvPr>
          <p:cNvSpPr/>
          <p:nvPr userDrawn="1"/>
        </p:nvSpPr>
        <p:spPr>
          <a:xfrm>
            <a:off x="4571999" y="742951"/>
            <a:ext cx="4572000" cy="4083050"/>
          </a:xfrm>
          <a:prstGeom prst="rect">
            <a:avLst/>
          </a:prstGeom>
          <a:solidFill>
            <a:srgbClr val="1F2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7F402D1-9388-4C8D-B1D1-1B16A3E0A51E}"/>
              </a:ext>
            </a:extLst>
          </p:cNvPr>
          <p:cNvSpPr txBox="1"/>
          <p:nvPr userDrawn="1"/>
        </p:nvSpPr>
        <p:spPr>
          <a:xfrm>
            <a:off x="0" y="4858787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63193D7-BC69-4C19-8082-F550D60983E2}" type="datetime6">
              <a:rPr lang="en-GB" sz="1100" smtClean="0">
                <a:solidFill>
                  <a:schemeClr val="bg1"/>
                </a:solidFill>
                <a:latin typeface="+mj-lt"/>
              </a:rPr>
              <a:pPr algn="ctr"/>
              <a:t>December 19</a:t>
            </a:fld>
            <a:r>
              <a:rPr lang="en-GB" sz="1100" dirty="0">
                <a:solidFill>
                  <a:srgbClr val="1F2A44"/>
                </a:solidFill>
                <a:latin typeface="+mj-lt"/>
              </a:rPr>
              <a:t>			                           </a:t>
            </a:r>
            <a:r>
              <a:rPr lang="en-GB" sz="1100" b="1" dirty="0">
                <a:solidFill>
                  <a:srgbClr val="E98300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www.bosmanvanzaal.com</a:t>
            </a:r>
            <a:r>
              <a:rPr lang="en-GB" sz="1100" dirty="0">
                <a:solidFill>
                  <a:srgbClr val="1F2A44"/>
                </a:solidFill>
                <a:latin typeface="+mj-lt"/>
              </a:rPr>
              <a:t>	      		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                                      </a:t>
            </a:r>
            <a:fld id="{619FA191-7066-4107-BC29-D36ADF29CB20}" type="slidenum">
              <a:rPr lang="nl-NL" sz="1100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nl-NL" sz="11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4847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Gradient blue b/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6">
            <a:extLst>
              <a:ext uri="{FF2B5EF4-FFF2-40B4-BE49-F238E27FC236}">
                <a16:creationId xmlns:a16="http://schemas.microsoft.com/office/drawing/2014/main" id="{1AA67A51-D4B4-E44E-B945-F071BFA4BE41}"/>
              </a:ext>
            </a:extLst>
          </p:cNvPr>
          <p:cNvSpPr txBox="1">
            <a:spLocks/>
          </p:cNvSpPr>
          <p:nvPr userDrawn="1"/>
        </p:nvSpPr>
        <p:spPr>
          <a:xfrm>
            <a:off x="8481614" y="4936957"/>
            <a:ext cx="281386" cy="1463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820">
              <a:lnSpc>
                <a:spcPts val="1080"/>
              </a:lnSpc>
            </a:pPr>
            <a:endParaRPr lang="en-US" sz="1100" b="1" i="0" dirty="0">
              <a:solidFill>
                <a:srgbClr val="9698B8"/>
              </a:solidFill>
              <a:latin typeface="Corbel" panose="020B0503020204020204" pitchFamily="34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CAB72523-7B92-46FF-90DB-5BD7541B8D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t="1926" r="827" b="1147"/>
          <a:stretch/>
        </p:blipFill>
        <p:spPr>
          <a:xfrm>
            <a:off x="0" y="-2838"/>
            <a:ext cx="9144000" cy="51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27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. Gradien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E07E66A-C3D6-484D-8010-02ADE847DABE}"/>
              </a:ext>
            </a:extLst>
          </p:cNvPr>
          <p:cNvSpPr/>
          <p:nvPr userDrawn="1"/>
        </p:nvSpPr>
        <p:spPr>
          <a:xfrm>
            <a:off x="0" y="4825999"/>
            <a:ext cx="9144000" cy="317501"/>
          </a:xfrm>
          <a:prstGeom prst="rect">
            <a:avLst/>
          </a:prstGeom>
          <a:gradFill flip="none" rotWithShape="1">
            <a:gsLst>
              <a:gs pos="0">
                <a:srgbClr val="CDCFE2">
                  <a:lumMod val="100000"/>
                </a:srgbClr>
              </a:gs>
              <a:gs pos="99000">
                <a:srgbClr val="F1F3F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4D844BE-15E9-460A-9C4C-EF72C5712C14}"/>
              </a:ext>
            </a:extLst>
          </p:cNvPr>
          <p:cNvSpPr txBox="1"/>
          <p:nvPr userDrawn="1"/>
        </p:nvSpPr>
        <p:spPr>
          <a:xfrm>
            <a:off x="0" y="4858787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63193D7-BC69-4C19-8082-F550D60983E2}" type="datetime6">
              <a:rPr lang="en-GB" sz="1100" smtClean="0">
                <a:solidFill>
                  <a:srgbClr val="1F2A44"/>
                </a:solidFill>
                <a:latin typeface="+mj-lt"/>
              </a:rPr>
              <a:pPr algn="ctr"/>
              <a:t>December 19</a:t>
            </a:fld>
            <a:r>
              <a:rPr lang="en-GB" sz="1100" dirty="0">
                <a:solidFill>
                  <a:srgbClr val="1F2A44"/>
                </a:solidFill>
                <a:latin typeface="+mj-lt"/>
              </a:rPr>
              <a:t>			                           </a:t>
            </a:r>
            <a:r>
              <a:rPr lang="en-GB" sz="1100" b="1" dirty="0">
                <a:solidFill>
                  <a:srgbClr val="E98300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www.bosmanvanzaal.com</a:t>
            </a:r>
            <a:r>
              <a:rPr lang="en-GB" sz="1100" dirty="0">
                <a:solidFill>
                  <a:srgbClr val="1F2A44"/>
                </a:solidFill>
                <a:latin typeface="+mj-lt"/>
              </a:rPr>
              <a:t>	      		                                      </a:t>
            </a:r>
            <a:fld id="{619FA191-7066-4107-BC29-D36ADF29CB20}" type="slidenum">
              <a:rPr lang="nl-NL" sz="1100" smtClean="0">
                <a:solidFill>
                  <a:srgbClr val="1F2A44"/>
                </a:solidFill>
                <a:latin typeface="+mj-lt"/>
              </a:rPr>
              <a:pPr algn="ctr"/>
              <a:t>‹#›</a:t>
            </a:fld>
            <a:endParaRPr lang="nl-NL" sz="1100" dirty="0">
              <a:solidFill>
                <a:srgbClr val="1F2A4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1012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bosmanvanzaal.com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F61C3A3-4305-4BFD-A38F-28675DB358C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81919"/>
            <a:ext cx="1070921" cy="50863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9858944-3106-4353-8CF5-19B79E140DEE}"/>
              </a:ext>
            </a:extLst>
          </p:cNvPr>
          <p:cNvSpPr txBox="1"/>
          <p:nvPr userDrawn="1"/>
        </p:nvSpPr>
        <p:spPr>
          <a:xfrm>
            <a:off x="0" y="4858787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63193D7-BC69-4C19-8082-F550D60983E2}" type="datetime6">
              <a:rPr lang="en-GB" sz="1100" smtClean="0">
                <a:solidFill>
                  <a:srgbClr val="1F2A44"/>
                </a:solidFill>
                <a:latin typeface="+mj-lt"/>
              </a:rPr>
              <a:pPr algn="ctr"/>
              <a:t>December 19</a:t>
            </a:fld>
            <a:r>
              <a:rPr lang="en-GB" sz="1100" dirty="0">
                <a:solidFill>
                  <a:srgbClr val="1F2A44"/>
                </a:solidFill>
                <a:latin typeface="+mj-lt"/>
              </a:rPr>
              <a:t>			                           </a:t>
            </a:r>
            <a:r>
              <a:rPr lang="en-GB" sz="1100" b="1" dirty="0">
                <a:solidFill>
                  <a:srgbClr val="E98300"/>
                </a:solidFill>
                <a:latin typeface="+mj-lt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www.bosmanvanzaal.com</a:t>
            </a:r>
            <a:r>
              <a:rPr lang="en-GB" sz="1100" dirty="0">
                <a:solidFill>
                  <a:srgbClr val="1F2A44"/>
                </a:solidFill>
                <a:latin typeface="+mj-lt"/>
              </a:rPr>
              <a:t>	      		                                      </a:t>
            </a:r>
            <a:fld id="{619FA191-7066-4107-BC29-D36ADF29CB20}" type="slidenum">
              <a:rPr lang="nl-NL" sz="1100" smtClean="0">
                <a:solidFill>
                  <a:srgbClr val="1F2A44"/>
                </a:solidFill>
                <a:latin typeface="+mj-lt"/>
              </a:rPr>
              <a:pPr algn="ctr"/>
              <a:t>‹#›</a:t>
            </a:fld>
            <a:endParaRPr lang="nl-NL" sz="1100" dirty="0">
              <a:solidFill>
                <a:srgbClr val="1F2A4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664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1" r:id="rId2"/>
    <p:sldLayoutId id="2147483667" r:id="rId3"/>
    <p:sldLayoutId id="2147483675" r:id="rId4"/>
    <p:sldLayoutId id="2147483670" r:id="rId5"/>
    <p:sldLayoutId id="2147483668" r:id="rId6"/>
    <p:sldLayoutId id="2147483676" r:id="rId7"/>
    <p:sldLayoutId id="2147483679" r:id="rId8"/>
    <p:sldLayoutId id="2147483680" r:id="rId9"/>
    <p:sldLayoutId id="2147483673" r:id="rId10"/>
    <p:sldLayoutId id="2147483669" r:id="rId11"/>
    <p:sldLayoutId id="214748367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gras, hek, buiten, lucht&#10;&#10;Beschrijving is gegenereerd met zeer hoge betrouwbaarheid">
            <a:extLst>
              <a:ext uri="{FF2B5EF4-FFF2-40B4-BE49-F238E27FC236}">
                <a16:creationId xmlns:a16="http://schemas.microsoft.com/office/drawing/2014/main" id="{EB69731A-8269-4F1C-8DB2-D6C43F5DD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2519363"/>
          </a:xfrm>
          <a:prstGeom prst="rect">
            <a:avLst/>
          </a:prstGeom>
        </p:spPr>
      </p:pic>
      <p:sp>
        <p:nvSpPr>
          <p:cNvPr id="11" name="Tijdelijke aanduiding voor tekst 4">
            <a:extLst>
              <a:ext uri="{FF2B5EF4-FFF2-40B4-BE49-F238E27FC236}">
                <a16:creationId xmlns:a16="http://schemas.microsoft.com/office/drawing/2014/main" id="{C8B9AC20-A6C0-4C8D-91F4-8E72F3D1E9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4800" y="3562350"/>
            <a:ext cx="8534400" cy="1219200"/>
          </a:xfrm>
          <a:prstGeom prst="rect">
            <a:avLst/>
          </a:prstGeo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1F2A44"/>
                </a:solidFill>
                <a:cs typeface="Corbel"/>
              </a:rPr>
              <a:t>Introduction </a:t>
            </a:r>
            <a:r>
              <a:rPr lang="en-US" sz="2400" spc="-5" dirty="0">
                <a:solidFill>
                  <a:srgbClr val="1F2A44"/>
                </a:solidFill>
                <a:cs typeface="Corbel"/>
              </a:rPr>
              <a:t>to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spc="-5" dirty="0">
                <a:solidFill>
                  <a:srgbClr val="1F2A44"/>
                </a:solidFill>
                <a:cs typeface="Corbel"/>
              </a:rPr>
              <a:t>Bosman Van Zaal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800" dirty="0">
                <a:solidFill>
                  <a:srgbClr val="1F2A44"/>
                </a:solidFill>
                <a:cs typeface="Corbel"/>
              </a:rPr>
              <a:t>March 2019</a:t>
            </a:r>
          </a:p>
        </p:txBody>
      </p:sp>
      <p:pic>
        <p:nvPicPr>
          <p:cNvPr id="2" name="BVZ-Hero-1-Grassland-Greenhouse-1920">
            <a:hlinkClick r:id="" action="ppaction://media"/>
            <a:extLst>
              <a:ext uri="{FF2B5EF4-FFF2-40B4-BE49-F238E27FC236}">
                <a16:creationId xmlns:a16="http://schemas.microsoft.com/office/drawing/2014/main" id="{8ECD194E-922D-4BD1-828B-29EBDDE9D4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72" r="472"/>
          <a:stretch/>
        </p:blipFill>
        <p:spPr>
          <a:xfrm>
            <a:off x="0" y="742950"/>
            <a:ext cx="9144000" cy="25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31BD17C-3C85-499B-8335-6022C5F207C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24402" y="1936684"/>
            <a:ext cx="4114800" cy="2846456"/>
          </a:xfrm>
          <a:prstGeom prst="rect">
            <a:avLst/>
          </a:prstGeom>
        </p:spPr>
        <p:txBody>
          <a:bodyPr/>
          <a:lstStyle/>
          <a:p>
            <a:pPr marL="0" marR="5080" indent="0">
              <a:lnSpc>
                <a:spcPct val="100000"/>
              </a:lnSpc>
              <a:buNone/>
            </a:pPr>
            <a:r>
              <a:rPr lang="en-US" sz="1200" spc="-10" dirty="0">
                <a:solidFill>
                  <a:schemeClr val="bg1"/>
                </a:solidFill>
                <a:cs typeface="Corbel"/>
              </a:rPr>
              <a:t>After a merger in 1988, we expand our expertise with water and electricity. Because of our growing ambitions, Green Innovators B.V. is founded in 2006 in order to build a professional company structure. Green Innovators acts as shareholder of a diverse group of companies. </a:t>
            </a:r>
            <a:r>
              <a:rPr lang="en-US" sz="1200" spc="-10" dirty="0" err="1">
                <a:solidFill>
                  <a:schemeClr val="bg1"/>
                </a:solidFill>
                <a:cs typeface="Corbel"/>
              </a:rPr>
              <a:t>Crea</a:t>
            </a:r>
            <a:r>
              <a:rPr lang="en-US" sz="1200" spc="-10" dirty="0">
                <a:solidFill>
                  <a:schemeClr val="bg1"/>
                </a:solidFill>
                <a:cs typeface="Corbel"/>
              </a:rPr>
              <a:t>-Tech is added in 2008.</a:t>
            </a:r>
          </a:p>
          <a:p>
            <a:pPr marL="0" marR="5080" indent="0">
              <a:lnSpc>
                <a:spcPct val="100000"/>
              </a:lnSpc>
              <a:buNone/>
            </a:pPr>
            <a:r>
              <a:rPr lang="en-US" sz="1200" spc="-10" dirty="0">
                <a:solidFill>
                  <a:schemeClr val="bg1"/>
                </a:solidFill>
                <a:cs typeface="Corbel"/>
              </a:rPr>
              <a:t>And in 2014, after years of close cooperation, Bosman International and Montera Techniek are acquired. The trade name Bosman Van Zaal is a fact.</a:t>
            </a:r>
            <a:endParaRPr lang="en-GB" sz="1200" dirty="0">
              <a:solidFill>
                <a:schemeClr val="bg1"/>
              </a:solidFill>
              <a:cs typeface="Corbel"/>
            </a:endParaRPr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308DCD76-563C-41BD-9D3F-8CA8F4C39C2F}"/>
              </a:ext>
            </a:extLst>
          </p:cNvPr>
          <p:cNvSpPr txBox="1">
            <a:spLocks/>
          </p:cNvSpPr>
          <p:nvPr/>
        </p:nvSpPr>
        <p:spPr>
          <a:xfrm>
            <a:off x="137844" y="167566"/>
            <a:ext cx="7710756" cy="346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>
                <a:latin typeface="+mj-lt"/>
              </a:rPr>
              <a:t>Our history</a:t>
            </a:r>
          </a:p>
        </p:txBody>
      </p:sp>
      <p:pic>
        <p:nvPicPr>
          <p:cNvPr id="3" name="Afbeelding 2" descr="Afbeelding met hek, foto, gebouw, binnen&#10;&#10;Beschrijving is gegenereerd met hoge betrouwbaarheid">
            <a:extLst>
              <a:ext uri="{FF2B5EF4-FFF2-40B4-BE49-F238E27FC236}">
                <a16:creationId xmlns:a16="http://schemas.microsoft.com/office/drawing/2014/main" id="{F6223FE7-8340-478E-8979-96C07AE7AC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6"/>
          <a:stretch/>
        </p:blipFill>
        <p:spPr>
          <a:xfrm>
            <a:off x="214744" y="1936684"/>
            <a:ext cx="3733802" cy="1778066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858F4DCB-CDF0-4FDE-A98C-EB608C31A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47750"/>
            <a:ext cx="2413000" cy="762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955D6189-FD81-4191-85EF-709A1789D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4" y="1000436"/>
            <a:ext cx="2349621" cy="8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23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20000">
        <p159:morph option="byObject"/>
      </p:transition>
    </mc:Choice>
    <mc:Fallback xmlns="">
      <p:transition spd="med" advTm="2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CE798756-40E9-4AF8-B5C5-ED31875D4BA6}"/>
              </a:ext>
            </a:extLst>
          </p:cNvPr>
          <p:cNvSpPr txBox="1">
            <a:spLocks/>
          </p:cNvSpPr>
          <p:nvPr/>
        </p:nvSpPr>
        <p:spPr>
          <a:xfrm>
            <a:off x="137844" y="167566"/>
            <a:ext cx="7710756" cy="346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>
                <a:latin typeface="+mj-lt"/>
              </a:rPr>
              <a:t>We do this together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A03A8D5-3596-48E3-96A9-F3531DE22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333"/>
          <a:stretch/>
        </p:blipFill>
        <p:spPr>
          <a:xfrm>
            <a:off x="609600" y="947868"/>
            <a:ext cx="6553200" cy="32477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1F4F410-163A-43C1-8ABA-C1514FE1C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7"/>
          <a:stretch/>
        </p:blipFill>
        <p:spPr>
          <a:xfrm>
            <a:off x="7239000" y="947867"/>
            <a:ext cx="1219200" cy="32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20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50F1FF17-23DA-4434-9C18-D49EA0AB61F5}"/>
              </a:ext>
            </a:extLst>
          </p:cNvPr>
          <p:cNvSpPr txBox="1">
            <a:spLocks/>
          </p:cNvSpPr>
          <p:nvPr/>
        </p:nvSpPr>
        <p:spPr>
          <a:xfrm>
            <a:off x="137844" y="167566"/>
            <a:ext cx="7710756" cy="346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>
                <a:latin typeface="+mj-lt"/>
              </a:rPr>
              <a:t>By now, we deliver turnkey facilities for horticulture worldwide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ADF98CD-A6CA-4F5B-B2F0-0D198CA0E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19150"/>
            <a:ext cx="7315550" cy="398214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3A59732-6546-40B9-B3EB-4A2D000B37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971550"/>
            <a:ext cx="1094632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98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42092E72-BFE5-4642-B31D-052F1350BCFF}"/>
              </a:ext>
            </a:extLst>
          </p:cNvPr>
          <p:cNvSpPr txBox="1">
            <a:spLocks/>
          </p:cNvSpPr>
          <p:nvPr/>
        </p:nvSpPr>
        <p:spPr>
          <a:xfrm>
            <a:off x="228600" y="2398358"/>
            <a:ext cx="7710756" cy="346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+mj-lt"/>
              </a:rPr>
              <a:t>How we work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E0BA9BD-DE75-425B-8516-E0C530C4FF19}"/>
              </a:ext>
            </a:extLst>
          </p:cNvPr>
          <p:cNvSpPr txBox="1"/>
          <p:nvPr/>
        </p:nvSpPr>
        <p:spPr>
          <a:xfrm>
            <a:off x="228600" y="900913"/>
            <a:ext cx="674370" cy="149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750"/>
              </a:lnSpc>
            </a:pPr>
            <a:r>
              <a:rPr sz="10000" dirty="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endParaRPr sz="10000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60754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611685" y="2625616"/>
            <a:ext cx="222885" cy="222885"/>
          </a:xfrm>
          <a:custGeom>
            <a:avLst/>
            <a:gdLst/>
            <a:ahLst/>
            <a:cxnLst/>
            <a:rect l="l" t="t" r="r" b="b"/>
            <a:pathLst>
              <a:path w="222884" h="222885">
                <a:moveTo>
                  <a:pt x="111379" y="0"/>
                </a:moveTo>
                <a:lnTo>
                  <a:pt x="68028" y="8753"/>
                </a:lnTo>
                <a:lnTo>
                  <a:pt x="32624" y="32624"/>
                </a:lnTo>
                <a:lnTo>
                  <a:pt x="8753" y="68028"/>
                </a:lnTo>
                <a:lnTo>
                  <a:pt x="0" y="111379"/>
                </a:lnTo>
                <a:lnTo>
                  <a:pt x="8753" y="154729"/>
                </a:lnTo>
                <a:lnTo>
                  <a:pt x="32624" y="190133"/>
                </a:lnTo>
                <a:lnTo>
                  <a:pt x="68028" y="214004"/>
                </a:lnTo>
                <a:lnTo>
                  <a:pt x="111379" y="222758"/>
                </a:lnTo>
                <a:lnTo>
                  <a:pt x="154735" y="214004"/>
                </a:lnTo>
                <a:lnTo>
                  <a:pt x="190138" y="190133"/>
                </a:lnTo>
                <a:lnTo>
                  <a:pt x="214006" y="154729"/>
                </a:lnTo>
                <a:lnTo>
                  <a:pt x="222758" y="111379"/>
                </a:lnTo>
                <a:lnTo>
                  <a:pt x="214006" y="68028"/>
                </a:lnTo>
                <a:lnTo>
                  <a:pt x="190138" y="32624"/>
                </a:lnTo>
                <a:lnTo>
                  <a:pt x="154735" y="8753"/>
                </a:lnTo>
                <a:lnTo>
                  <a:pt x="111379" y="0"/>
                </a:lnTo>
                <a:close/>
              </a:path>
            </a:pathLst>
          </a:custGeom>
          <a:solidFill>
            <a:srgbClr val="E98300"/>
          </a:solidFill>
          <a:ln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66CD9B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43454" y="2625617"/>
            <a:ext cx="222885" cy="222885"/>
          </a:xfrm>
          <a:custGeom>
            <a:avLst/>
            <a:gdLst/>
            <a:ahLst/>
            <a:cxnLst/>
            <a:rect l="l" t="t" r="r" b="b"/>
            <a:pathLst>
              <a:path w="222884" h="222885">
                <a:moveTo>
                  <a:pt x="111366" y="0"/>
                </a:moveTo>
                <a:lnTo>
                  <a:pt x="68017" y="8753"/>
                </a:lnTo>
                <a:lnTo>
                  <a:pt x="32618" y="32624"/>
                </a:lnTo>
                <a:lnTo>
                  <a:pt x="8751" y="68028"/>
                </a:lnTo>
                <a:lnTo>
                  <a:pt x="0" y="111379"/>
                </a:lnTo>
                <a:lnTo>
                  <a:pt x="8751" y="154729"/>
                </a:lnTo>
                <a:lnTo>
                  <a:pt x="32618" y="190133"/>
                </a:lnTo>
                <a:lnTo>
                  <a:pt x="68017" y="214004"/>
                </a:lnTo>
                <a:lnTo>
                  <a:pt x="111366" y="222758"/>
                </a:lnTo>
                <a:lnTo>
                  <a:pt x="154722" y="214004"/>
                </a:lnTo>
                <a:lnTo>
                  <a:pt x="190125" y="190133"/>
                </a:lnTo>
                <a:lnTo>
                  <a:pt x="213993" y="154729"/>
                </a:lnTo>
                <a:lnTo>
                  <a:pt x="222745" y="111379"/>
                </a:lnTo>
                <a:lnTo>
                  <a:pt x="213993" y="68028"/>
                </a:lnTo>
                <a:lnTo>
                  <a:pt x="190125" y="32624"/>
                </a:lnTo>
                <a:lnTo>
                  <a:pt x="154722" y="8753"/>
                </a:lnTo>
                <a:lnTo>
                  <a:pt x="111366" y="0"/>
                </a:lnTo>
                <a:close/>
              </a:path>
            </a:pathLst>
          </a:custGeom>
          <a:solidFill>
            <a:srgbClr val="E98300"/>
          </a:solidFill>
          <a:ln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3127" y="2421291"/>
            <a:ext cx="0" cy="628650"/>
          </a:xfrm>
          <a:custGeom>
            <a:avLst/>
            <a:gdLst/>
            <a:ahLst/>
            <a:cxnLst/>
            <a:rect l="l" t="t" r="r" b="b"/>
            <a:pathLst>
              <a:path h="628650">
                <a:moveTo>
                  <a:pt x="0" y="0"/>
                </a:moveTo>
                <a:lnTo>
                  <a:pt x="0" y="628319"/>
                </a:lnTo>
              </a:path>
            </a:pathLst>
          </a:custGeom>
          <a:ln w="11645"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54896" y="2431516"/>
            <a:ext cx="0" cy="628650"/>
          </a:xfrm>
          <a:custGeom>
            <a:avLst/>
            <a:gdLst/>
            <a:ahLst/>
            <a:cxnLst/>
            <a:rect l="l" t="t" r="r" b="b"/>
            <a:pathLst>
              <a:path h="628650">
                <a:moveTo>
                  <a:pt x="0" y="0"/>
                </a:moveTo>
                <a:lnTo>
                  <a:pt x="0" y="628319"/>
                </a:lnTo>
              </a:path>
            </a:pathLst>
          </a:custGeom>
          <a:ln w="11645"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8802" y="2735616"/>
            <a:ext cx="628650" cy="0"/>
          </a:xfrm>
          <a:custGeom>
            <a:avLst/>
            <a:gdLst/>
            <a:ahLst/>
            <a:cxnLst/>
            <a:rect l="l" t="t" r="r" b="b"/>
            <a:pathLst>
              <a:path w="628650">
                <a:moveTo>
                  <a:pt x="628319" y="0"/>
                </a:moveTo>
                <a:lnTo>
                  <a:pt x="0" y="0"/>
                </a:lnTo>
              </a:path>
            </a:pathLst>
          </a:custGeom>
          <a:ln w="11645"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40572" y="2737060"/>
            <a:ext cx="628650" cy="0"/>
          </a:xfrm>
          <a:custGeom>
            <a:avLst/>
            <a:gdLst/>
            <a:ahLst/>
            <a:cxnLst/>
            <a:rect l="l" t="t" r="r" b="b"/>
            <a:pathLst>
              <a:path w="628650">
                <a:moveTo>
                  <a:pt x="628319" y="0"/>
                </a:moveTo>
                <a:lnTo>
                  <a:pt x="0" y="0"/>
                </a:lnTo>
              </a:path>
            </a:pathLst>
          </a:custGeom>
          <a:ln w="11645"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99DF0F4E-4E30-44CF-898F-97A3C3ED123D}"/>
              </a:ext>
            </a:extLst>
          </p:cNvPr>
          <p:cNvSpPr/>
          <p:nvPr/>
        </p:nvSpPr>
        <p:spPr>
          <a:xfrm>
            <a:off x="2753073" y="753248"/>
            <a:ext cx="1816152" cy="37393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">
            <a:extLst>
              <a:ext uri="{FF2B5EF4-FFF2-40B4-BE49-F238E27FC236}">
                <a16:creationId xmlns:a16="http://schemas.microsoft.com/office/drawing/2014/main" id="{30A5A6A8-E7B7-49BB-BE9D-D50285E5B605}"/>
              </a:ext>
            </a:extLst>
          </p:cNvPr>
          <p:cNvSpPr/>
          <p:nvPr/>
        </p:nvSpPr>
        <p:spPr>
          <a:xfrm>
            <a:off x="4553089" y="590549"/>
            <a:ext cx="2146892" cy="40818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9963" y="2737060"/>
            <a:ext cx="8049259" cy="0"/>
          </a:xfrm>
          <a:custGeom>
            <a:avLst/>
            <a:gdLst/>
            <a:ahLst/>
            <a:cxnLst/>
            <a:rect l="l" t="t" r="r" b="b"/>
            <a:pathLst>
              <a:path w="8049259">
                <a:moveTo>
                  <a:pt x="0" y="0"/>
                </a:moveTo>
                <a:lnTo>
                  <a:pt x="8048675" y="0"/>
                </a:lnTo>
              </a:path>
            </a:pathLst>
          </a:custGeom>
          <a:ln w="6350"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Tijdelijke aanduiding voor tekst 13">
            <a:extLst>
              <a:ext uri="{FF2B5EF4-FFF2-40B4-BE49-F238E27FC236}">
                <a16:creationId xmlns:a16="http://schemas.microsoft.com/office/drawing/2014/main" id="{06E45135-76D6-42F0-AA7B-14E1669B173D}"/>
              </a:ext>
            </a:extLst>
          </p:cNvPr>
          <p:cNvSpPr txBox="1">
            <a:spLocks/>
          </p:cNvSpPr>
          <p:nvPr/>
        </p:nvSpPr>
        <p:spPr>
          <a:xfrm>
            <a:off x="304800" y="1885950"/>
            <a:ext cx="8534400" cy="2895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sz="1800" dirty="0">
                <a:latin typeface="+mj-lt"/>
              </a:rPr>
              <a:t>From your vision						</a:t>
            </a:r>
            <a:endParaRPr lang="en-GB" sz="1800" b="1" dirty="0">
              <a:latin typeface="+mj-lt"/>
            </a:endParaRPr>
          </a:p>
        </p:txBody>
      </p:sp>
      <p:sp>
        <p:nvSpPr>
          <p:cNvPr id="36" name="Tijdelijke aanduiding voor tekst 13">
            <a:extLst>
              <a:ext uri="{FF2B5EF4-FFF2-40B4-BE49-F238E27FC236}">
                <a16:creationId xmlns:a16="http://schemas.microsoft.com/office/drawing/2014/main" id="{ACF18663-17A1-432D-AB6C-A4D1ECD3FA51}"/>
              </a:ext>
            </a:extLst>
          </p:cNvPr>
          <p:cNvSpPr txBox="1">
            <a:spLocks/>
          </p:cNvSpPr>
          <p:nvPr/>
        </p:nvSpPr>
        <p:spPr>
          <a:xfrm>
            <a:off x="4604230" y="1885950"/>
            <a:ext cx="4267200" cy="28956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800" b="1" dirty="0">
                <a:latin typeface="+mj-lt"/>
              </a:rPr>
              <a:t>To our solution</a:t>
            </a:r>
          </a:p>
        </p:txBody>
      </p:sp>
      <p:sp>
        <p:nvSpPr>
          <p:cNvPr id="38" name="object 6">
            <a:extLst>
              <a:ext uri="{FF2B5EF4-FFF2-40B4-BE49-F238E27FC236}">
                <a16:creationId xmlns:a16="http://schemas.microsoft.com/office/drawing/2014/main" id="{C4A2A638-940D-479E-A5EE-EAE798C8DA62}"/>
              </a:ext>
            </a:extLst>
          </p:cNvPr>
          <p:cNvSpPr/>
          <p:nvPr/>
        </p:nvSpPr>
        <p:spPr>
          <a:xfrm>
            <a:off x="645570" y="2660016"/>
            <a:ext cx="151200" cy="151200"/>
          </a:xfrm>
          <a:custGeom>
            <a:avLst/>
            <a:gdLst/>
            <a:ahLst/>
            <a:cxnLst/>
            <a:rect l="l" t="t" r="r" b="b"/>
            <a:pathLst>
              <a:path w="222884" h="222885">
                <a:moveTo>
                  <a:pt x="111379" y="0"/>
                </a:moveTo>
                <a:lnTo>
                  <a:pt x="68028" y="8753"/>
                </a:lnTo>
                <a:lnTo>
                  <a:pt x="32624" y="32624"/>
                </a:lnTo>
                <a:lnTo>
                  <a:pt x="8753" y="68028"/>
                </a:lnTo>
                <a:lnTo>
                  <a:pt x="0" y="111379"/>
                </a:lnTo>
                <a:lnTo>
                  <a:pt x="8753" y="154729"/>
                </a:lnTo>
                <a:lnTo>
                  <a:pt x="32624" y="190133"/>
                </a:lnTo>
                <a:lnTo>
                  <a:pt x="68028" y="214004"/>
                </a:lnTo>
                <a:lnTo>
                  <a:pt x="111379" y="222758"/>
                </a:lnTo>
                <a:lnTo>
                  <a:pt x="154735" y="214004"/>
                </a:lnTo>
                <a:lnTo>
                  <a:pt x="190138" y="190133"/>
                </a:lnTo>
                <a:lnTo>
                  <a:pt x="214006" y="154729"/>
                </a:lnTo>
                <a:lnTo>
                  <a:pt x="222758" y="111379"/>
                </a:lnTo>
                <a:lnTo>
                  <a:pt x="214006" y="68028"/>
                </a:lnTo>
                <a:lnTo>
                  <a:pt x="190138" y="32624"/>
                </a:lnTo>
                <a:lnTo>
                  <a:pt x="154735" y="8753"/>
                </a:lnTo>
                <a:lnTo>
                  <a:pt x="111379" y="0"/>
                </a:lnTo>
                <a:close/>
              </a:path>
            </a:pathLst>
          </a:custGeom>
          <a:solidFill>
            <a:srgbClr val="E98300"/>
          </a:solidFill>
          <a:ln>
            <a:solidFill>
              <a:srgbClr val="F1F3F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66CD9B"/>
              </a:solidFill>
            </a:endParaRPr>
          </a:p>
        </p:txBody>
      </p:sp>
      <p:sp>
        <p:nvSpPr>
          <p:cNvPr id="39" name="object 6">
            <a:extLst>
              <a:ext uri="{FF2B5EF4-FFF2-40B4-BE49-F238E27FC236}">
                <a16:creationId xmlns:a16="http://schemas.microsoft.com/office/drawing/2014/main" id="{890577D9-38B2-49F2-AE92-D526C68BCF6C}"/>
              </a:ext>
            </a:extLst>
          </p:cNvPr>
          <p:cNvSpPr/>
          <p:nvPr/>
        </p:nvSpPr>
        <p:spPr>
          <a:xfrm>
            <a:off x="8279296" y="2660016"/>
            <a:ext cx="151200" cy="151200"/>
          </a:xfrm>
          <a:custGeom>
            <a:avLst/>
            <a:gdLst/>
            <a:ahLst/>
            <a:cxnLst/>
            <a:rect l="l" t="t" r="r" b="b"/>
            <a:pathLst>
              <a:path w="222884" h="222885">
                <a:moveTo>
                  <a:pt x="111379" y="0"/>
                </a:moveTo>
                <a:lnTo>
                  <a:pt x="68028" y="8753"/>
                </a:lnTo>
                <a:lnTo>
                  <a:pt x="32624" y="32624"/>
                </a:lnTo>
                <a:lnTo>
                  <a:pt x="8753" y="68028"/>
                </a:lnTo>
                <a:lnTo>
                  <a:pt x="0" y="111379"/>
                </a:lnTo>
                <a:lnTo>
                  <a:pt x="8753" y="154729"/>
                </a:lnTo>
                <a:lnTo>
                  <a:pt x="32624" y="190133"/>
                </a:lnTo>
                <a:lnTo>
                  <a:pt x="68028" y="214004"/>
                </a:lnTo>
                <a:lnTo>
                  <a:pt x="111379" y="222758"/>
                </a:lnTo>
                <a:lnTo>
                  <a:pt x="154735" y="214004"/>
                </a:lnTo>
                <a:lnTo>
                  <a:pt x="190138" y="190133"/>
                </a:lnTo>
                <a:lnTo>
                  <a:pt x="214006" y="154729"/>
                </a:lnTo>
                <a:lnTo>
                  <a:pt x="222758" y="111379"/>
                </a:lnTo>
                <a:lnTo>
                  <a:pt x="214006" y="68028"/>
                </a:lnTo>
                <a:lnTo>
                  <a:pt x="190138" y="32624"/>
                </a:lnTo>
                <a:lnTo>
                  <a:pt x="154735" y="8753"/>
                </a:lnTo>
                <a:lnTo>
                  <a:pt x="111379" y="0"/>
                </a:lnTo>
                <a:close/>
              </a:path>
            </a:pathLst>
          </a:custGeom>
          <a:solidFill>
            <a:srgbClr val="E98300"/>
          </a:solidFill>
          <a:ln>
            <a:solidFill>
              <a:srgbClr val="F1F3F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66CD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2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33" grpId="0" animBg="1"/>
      <p:bldP spid="34" grpId="0" animBg="1"/>
      <p:bldP spid="5" grpId="0" animBg="1"/>
      <p:bldP spid="35" grpId="0"/>
      <p:bldP spid="36" grpId="0"/>
      <p:bldP spid="38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10989F36-0943-46D5-98F7-CAAF4D940E48}"/>
              </a:ext>
            </a:extLst>
          </p:cNvPr>
          <p:cNvSpPr txBox="1">
            <a:spLocks/>
          </p:cNvSpPr>
          <p:nvPr/>
        </p:nvSpPr>
        <p:spPr>
          <a:xfrm>
            <a:off x="137844" y="167566"/>
            <a:ext cx="7710756" cy="346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>
                <a:latin typeface="+mj-lt"/>
              </a:rPr>
              <a:t>Our horizon process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73DDB97C-05DF-47CB-8D4C-7A6D83F14164}"/>
              </a:ext>
            </a:extLst>
          </p:cNvPr>
          <p:cNvSpPr txBox="1"/>
          <p:nvPr/>
        </p:nvSpPr>
        <p:spPr>
          <a:xfrm>
            <a:off x="388672" y="2584452"/>
            <a:ext cx="6731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30" dirty="0">
                <a:solidFill>
                  <a:srgbClr val="E98300"/>
                </a:solidFill>
                <a:latin typeface="+mj-lt"/>
                <a:cs typeface="Akceler A"/>
              </a:rPr>
              <a:t>Vision</a:t>
            </a:r>
            <a:endParaRPr sz="1600" dirty="0">
              <a:solidFill>
                <a:srgbClr val="E98300"/>
              </a:solidFill>
              <a:latin typeface="+mj-lt"/>
              <a:cs typeface="Akceler A"/>
            </a:endParaRPr>
          </a:p>
        </p:txBody>
      </p:sp>
      <p:sp>
        <p:nvSpPr>
          <p:cNvPr id="5" name="object 20">
            <a:extLst>
              <a:ext uri="{FF2B5EF4-FFF2-40B4-BE49-F238E27FC236}">
                <a16:creationId xmlns:a16="http://schemas.microsoft.com/office/drawing/2014/main" id="{3F7752A5-1129-4412-BFE5-279EF10049C4}"/>
              </a:ext>
            </a:extLst>
          </p:cNvPr>
          <p:cNvSpPr txBox="1"/>
          <p:nvPr/>
        </p:nvSpPr>
        <p:spPr>
          <a:xfrm>
            <a:off x="1942632" y="2935948"/>
            <a:ext cx="1181735" cy="1492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">
              <a:lnSpc>
                <a:spcPct val="100000"/>
              </a:lnSpc>
            </a:pPr>
            <a:r>
              <a:rPr lang="en-GB" sz="1600" spc="-5" dirty="0">
                <a:solidFill>
                  <a:srgbClr val="1E2A43"/>
                </a:solidFill>
                <a:latin typeface="+mj-lt"/>
                <a:cs typeface="Akceler A"/>
              </a:rPr>
              <a:t>Define</a:t>
            </a:r>
          </a:p>
          <a:p>
            <a:endParaRPr lang="en-US" sz="900" dirty="0">
              <a:latin typeface="+mj-lt"/>
            </a:endParaRPr>
          </a:p>
          <a:p>
            <a:r>
              <a:rPr lang="en-US" sz="900" dirty="0">
                <a:solidFill>
                  <a:srgbClr val="1E2A43"/>
                </a:solidFill>
                <a:latin typeface="+mj-lt"/>
              </a:rPr>
              <a:t>We are easily accessible both physically and digitally and meet innovative customers at trade fairs or (project) locations. We share our ideas and consult with you about your vision.</a:t>
            </a:r>
            <a:endParaRPr lang="nl-NL" sz="900" dirty="0">
              <a:solidFill>
                <a:srgbClr val="1E2A43"/>
              </a:solidFill>
              <a:latin typeface="+mj-lt"/>
            </a:endParaRPr>
          </a:p>
        </p:txBody>
      </p:sp>
      <p:sp>
        <p:nvSpPr>
          <p:cNvPr id="6" name="object 21">
            <a:extLst>
              <a:ext uri="{FF2B5EF4-FFF2-40B4-BE49-F238E27FC236}">
                <a16:creationId xmlns:a16="http://schemas.microsoft.com/office/drawing/2014/main" id="{A3D0B1B5-9A61-497D-A2B1-530D10338AB3}"/>
              </a:ext>
            </a:extLst>
          </p:cNvPr>
          <p:cNvSpPr txBox="1"/>
          <p:nvPr/>
        </p:nvSpPr>
        <p:spPr>
          <a:xfrm>
            <a:off x="3476223" y="2935948"/>
            <a:ext cx="1181735" cy="1492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NL" sz="1600" dirty="0">
                <a:solidFill>
                  <a:srgbClr val="1E2A43"/>
                </a:solidFill>
                <a:latin typeface="Corbel" panose="020B0503020204020204" pitchFamily="34" charset="0"/>
                <a:cs typeface="Akceler A"/>
              </a:rPr>
              <a:t>Engineer</a:t>
            </a:r>
            <a:endParaRPr sz="1600" dirty="0">
              <a:latin typeface="Corbel" panose="020B0503020204020204" pitchFamily="34" charset="0"/>
              <a:cs typeface="Akceler A"/>
            </a:endParaRPr>
          </a:p>
          <a:p>
            <a:endParaRPr lang="en-US" sz="900" dirty="0">
              <a:solidFill>
                <a:srgbClr val="1E2A43"/>
              </a:solidFill>
              <a:latin typeface="Corbel" panose="020B0503020204020204" pitchFamily="34" charset="0"/>
            </a:endParaRPr>
          </a:p>
          <a:p>
            <a:r>
              <a:rPr lang="en-US" sz="900" dirty="0">
                <a:solidFill>
                  <a:srgbClr val="1E2A43"/>
                </a:solidFill>
                <a:latin typeface="Corbel" panose="020B0503020204020204" pitchFamily="34" charset="0"/>
              </a:rPr>
              <a:t>We translate your vision into an inventive and smart design. This is our core competency and is performed as a team performance in which you, our client, are closely involved.</a:t>
            </a:r>
            <a:endParaRPr lang="nl-NL" sz="900" dirty="0">
              <a:solidFill>
                <a:srgbClr val="1E2A43"/>
              </a:solidFill>
              <a:latin typeface="Corbel" panose="020B0503020204020204" pitchFamily="34" charset="0"/>
            </a:endParaRPr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118C8FA2-5F48-43AB-969C-566FB32D7BC6}"/>
              </a:ext>
            </a:extLst>
          </p:cNvPr>
          <p:cNvSpPr txBox="1"/>
          <p:nvPr/>
        </p:nvSpPr>
        <p:spPr>
          <a:xfrm>
            <a:off x="5012669" y="2932203"/>
            <a:ext cx="1187450" cy="1492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600" dirty="0">
                <a:solidFill>
                  <a:srgbClr val="1E2A43"/>
                </a:solidFill>
                <a:latin typeface="Corbel" panose="020B0503020204020204" pitchFamily="34" charset="0"/>
                <a:cs typeface="Akceler A"/>
              </a:rPr>
              <a:t>Realise	</a:t>
            </a:r>
            <a:endParaRPr sz="1600" dirty="0">
              <a:latin typeface="Corbel" panose="020B0503020204020204" pitchFamily="34" charset="0"/>
              <a:cs typeface="Akceler A"/>
            </a:endParaRPr>
          </a:p>
          <a:p>
            <a:endParaRPr lang="en-GB" sz="900" dirty="0">
              <a:solidFill>
                <a:srgbClr val="1E2A43"/>
              </a:solidFill>
              <a:latin typeface="Corbel" panose="020B0503020204020204" pitchFamily="34" charset="0"/>
            </a:endParaRPr>
          </a:p>
          <a:p>
            <a:r>
              <a:rPr lang="en-US" sz="900" dirty="0">
                <a:solidFill>
                  <a:srgbClr val="1E2A43"/>
                </a:solidFill>
                <a:latin typeface="Corbel" panose="020B0503020204020204" pitchFamily="34" charset="0"/>
              </a:rPr>
              <a:t>We transform the design into reality with our in-house production. We deliver the tailor-made facilities and solutions quickly and professionally virtually anywhere.</a:t>
            </a:r>
            <a:endParaRPr lang="nl-NL" sz="900" dirty="0">
              <a:solidFill>
                <a:srgbClr val="1E2A43"/>
              </a:solidFill>
              <a:latin typeface="Corbel" panose="020B0503020204020204" pitchFamily="34" charset="0"/>
            </a:endParaRPr>
          </a:p>
        </p:txBody>
      </p:sp>
      <p:sp>
        <p:nvSpPr>
          <p:cNvPr id="8" name="object 23">
            <a:extLst>
              <a:ext uri="{FF2B5EF4-FFF2-40B4-BE49-F238E27FC236}">
                <a16:creationId xmlns:a16="http://schemas.microsoft.com/office/drawing/2014/main" id="{487C971C-157F-444E-BCC8-79F34F81DB3C}"/>
              </a:ext>
            </a:extLst>
          </p:cNvPr>
          <p:cNvSpPr txBox="1"/>
          <p:nvPr/>
        </p:nvSpPr>
        <p:spPr>
          <a:xfrm>
            <a:off x="6554587" y="2928708"/>
            <a:ext cx="1181735" cy="14997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1E2A43"/>
                </a:solidFill>
                <a:latin typeface="Corbel" panose="020B0503020204020204" pitchFamily="34" charset="0"/>
                <a:cs typeface="Akceler A"/>
              </a:rPr>
              <a:t>Service</a:t>
            </a:r>
            <a:endParaRPr sz="1600" dirty="0">
              <a:latin typeface="Corbel" panose="020B0503020204020204" pitchFamily="34" charset="0"/>
              <a:cs typeface="Akceler A"/>
            </a:endParaRPr>
          </a:p>
          <a:p>
            <a:pPr marL="12700" marR="5080">
              <a:lnSpc>
                <a:spcPct val="101800"/>
              </a:lnSpc>
              <a:spcBef>
                <a:spcPts val="1025"/>
              </a:spcBef>
            </a:pPr>
            <a:r>
              <a:rPr lang="en-US" sz="900" dirty="0">
                <a:solidFill>
                  <a:srgbClr val="1E2A43"/>
                </a:solidFill>
                <a:latin typeface="Corbel" panose="020B0503020204020204" pitchFamily="34" charset="0"/>
              </a:rPr>
              <a:t>We install and test the installation before we deliver the project, offer practical training and instruction on site and provide 24/7 support. Either remotely or on site.</a:t>
            </a:r>
            <a:endParaRPr sz="900" dirty="0">
              <a:solidFill>
                <a:srgbClr val="1E2A43"/>
              </a:solidFill>
              <a:latin typeface="Corbel" panose="020B0503020204020204" pitchFamily="34" charset="0"/>
              <a:cs typeface="Corbel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57287EBF-E05D-404A-8E52-400E619D0C18}"/>
              </a:ext>
            </a:extLst>
          </p:cNvPr>
          <p:cNvSpPr txBox="1"/>
          <p:nvPr/>
        </p:nvSpPr>
        <p:spPr>
          <a:xfrm>
            <a:off x="7900553" y="2584451"/>
            <a:ext cx="90868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5" dirty="0">
                <a:solidFill>
                  <a:srgbClr val="E98300"/>
                </a:solidFill>
                <a:latin typeface="+mj-lt"/>
                <a:cs typeface="Akceler A"/>
              </a:rPr>
              <a:t>Solution</a:t>
            </a:r>
            <a:endParaRPr sz="1600" dirty="0">
              <a:solidFill>
                <a:srgbClr val="E98300"/>
              </a:solidFill>
              <a:latin typeface="+mj-lt"/>
              <a:cs typeface="Akceler A"/>
            </a:endParaRPr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B5184E5E-443B-499D-B29F-9DA60C479072}"/>
              </a:ext>
            </a:extLst>
          </p:cNvPr>
          <p:cNvSpPr/>
          <p:nvPr/>
        </p:nvSpPr>
        <p:spPr>
          <a:xfrm>
            <a:off x="1414437" y="2731141"/>
            <a:ext cx="414020" cy="0"/>
          </a:xfrm>
          <a:custGeom>
            <a:avLst/>
            <a:gdLst/>
            <a:ahLst/>
            <a:cxnLst/>
            <a:rect l="l" t="t" r="r" b="b"/>
            <a:pathLst>
              <a:path w="414019">
                <a:moveTo>
                  <a:pt x="4136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4">
            <a:extLst>
              <a:ext uri="{FF2B5EF4-FFF2-40B4-BE49-F238E27FC236}">
                <a16:creationId xmlns:a16="http://schemas.microsoft.com/office/drawing/2014/main" id="{D4798C66-CD13-4367-AA15-7946C018B82D}"/>
              </a:ext>
            </a:extLst>
          </p:cNvPr>
          <p:cNvSpPr/>
          <p:nvPr/>
        </p:nvSpPr>
        <p:spPr>
          <a:xfrm>
            <a:off x="1941997" y="2613437"/>
            <a:ext cx="226060" cy="90170"/>
          </a:xfrm>
          <a:custGeom>
            <a:avLst/>
            <a:gdLst/>
            <a:ahLst/>
            <a:cxnLst/>
            <a:rect l="l" t="t" r="r" b="b"/>
            <a:pathLst>
              <a:path w="226060" h="90169">
                <a:moveTo>
                  <a:pt x="225475" y="90157"/>
                </a:moveTo>
                <a:lnTo>
                  <a:pt x="210676" y="54312"/>
                </a:lnTo>
                <a:lnTo>
                  <a:pt x="185389" y="25738"/>
                </a:lnTo>
                <a:lnTo>
                  <a:pt x="151961" y="6834"/>
                </a:lnTo>
                <a:lnTo>
                  <a:pt x="112737" y="0"/>
                </a:lnTo>
                <a:lnTo>
                  <a:pt x="73516" y="6834"/>
                </a:lnTo>
                <a:lnTo>
                  <a:pt x="40090" y="25738"/>
                </a:lnTo>
                <a:lnTo>
                  <a:pt x="14804" y="54312"/>
                </a:lnTo>
                <a:lnTo>
                  <a:pt x="0" y="90157"/>
                </a:lnTo>
              </a:path>
            </a:pathLst>
          </a:custGeom>
          <a:ln w="9525">
            <a:solidFill>
              <a:srgbClr val="0D21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5FC1B14A-4966-4E4F-9138-DF20BEEDF4CF}"/>
              </a:ext>
            </a:extLst>
          </p:cNvPr>
          <p:cNvSpPr/>
          <p:nvPr/>
        </p:nvSpPr>
        <p:spPr>
          <a:xfrm>
            <a:off x="1942632" y="2759871"/>
            <a:ext cx="225425" cy="90170"/>
          </a:xfrm>
          <a:custGeom>
            <a:avLst/>
            <a:gdLst/>
            <a:ahLst/>
            <a:cxnLst/>
            <a:rect l="l" t="t" r="r" b="b"/>
            <a:pathLst>
              <a:path w="225425" h="90169">
                <a:moveTo>
                  <a:pt x="0" y="0"/>
                </a:moveTo>
                <a:lnTo>
                  <a:pt x="14885" y="35643"/>
                </a:lnTo>
                <a:lnTo>
                  <a:pt x="40151" y="64047"/>
                </a:lnTo>
                <a:lnTo>
                  <a:pt x="73484" y="82833"/>
                </a:lnTo>
                <a:lnTo>
                  <a:pt x="112572" y="89623"/>
                </a:lnTo>
                <a:lnTo>
                  <a:pt x="151654" y="82833"/>
                </a:lnTo>
                <a:lnTo>
                  <a:pt x="184983" y="64047"/>
                </a:lnTo>
                <a:lnTo>
                  <a:pt x="210247" y="35643"/>
                </a:lnTo>
                <a:lnTo>
                  <a:pt x="225132" y="0"/>
                </a:lnTo>
              </a:path>
            </a:pathLst>
          </a:custGeom>
          <a:ln w="9525">
            <a:solidFill>
              <a:srgbClr val="0D21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8">
            <a:extLst>
              <a:ext uri="{FF2B5EF4-FFF2-40B4-BE49-F238E27FC236}">
                <a16:creationId xmlns:a16="http://schemas.microsoft.com/office/drawing/2014/main" id="{8A3049FD-F7C9-45BA-A114-A655A50934B4}"/>
              </a:ext>
            </a:extLst>
          </p:cNvPr>
          <p:cNvSpPr/>
          <p:nvPr/>
        </p:nvSpPr>
        <p:spPr>
          <a:xfrm>
            <a:off x="2016539" y="2674633"/>
            <a:ext cx="39370" cy="105410"/>
          </a:xfrm>
          <a:custGeom>
            <a:avLst/>
            <a:gdLst/>
            <a:ahLst/>
            <a:cxnLst/>
            <a:rect l="l" t="t" r="r" b="b"/>
            <a:pathLst>
              <a:path w="39369" h="105409">
                <a:moveTo>
                  <a:pt x="1828" y="22555"/>
                </a:moveTo>
                <a:lnTo>
                  <a:pt x="34747" y="4724"/>
                </a:lnTo>
                <a:lnTo>
                  <a:pt x="34747" y="104851"/>
                </a:lnTo>
                <a:lnTo>
                  <a:pt x="38862" y="104851"/>
                </a:lnTo>
                <a:lnTo>
                  <a:pt x="38862" y="0"/>
                </a:lnTo>
                <a:lnTo>
                  <a:pt x="35661" y="0"/>
                </a:lnTo>
                <a:lnTo>
                  <a:pt x="0" y="19202"/>
                </a:lnTo>
                <a:lnTo>
                  <a:pt x="1828" y="22555"/>
                </a:lnTo>
                <a:close/>
              </a:path>
            </a:pathLst>
          </a:custGeom>
          <a:ln w="6349">
            <a:solidFill>
              <a:srgbClr val="1E2A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76495594-1CB9-4688-8918-99C90A854EC3}"/>
              </a:ext>
            </a:extLst>
          </p:cNvPr>
          <p:cNvSpPr/>
          <p:nvPr/>
        </p:nvSpPr>
        <p:spPr>
          <a:xfrm flipV="1">
            <a:off x="2168057" y="2683063"/>
            <a:ext cx="1310843" cy="45719"/>
          </a:xfrm>
          <a:custGeom>
            <a:avLst/>
            <a:gdLst/>
            <a:ahLst/>
            <a:cxnLst/>
            <a:rect l="l" t="t" r="r" b="b"/>
            <a:pathLst>
              <a:path w="1169035">
                <a:moveTo>
                  <a:pt x="1168539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0D21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5">
            <a:extLst>
              <a:ext uri="{FF2B5EF4-FFF2-40B4-BE49-F238E27FC236}">
                <a16:creationId xmlns:a16="http://schemas.microsoft.com/office/drawing/2014/main" id="{DCBFBA1B-1593-4918-B563-C41FBF905B82}"/>
              </a:ext>
            </a:extLst>
          </p:cNvPr>
          <p:cNvSpPr/>
          <p:nvPr/>
        </p:nvSpPr>
        <p:spPr>
          <a:xfrm>
            <a:off x="3479534" y="2615107"/>
            <a:ext cx="226060" cy="90170"/>
          </a:xfrm>
          <a:custGeom>
            <a:avLst/>
            <a:gdLst/>
            <a:ahLst/>
            <a:cxnLst/>
            <a:rect l="l" t="t" r="r" b="b"/>
            <a:pathLst>
              <a:path w="226060" h="90169">
                <a:moveTo>
                  <a:pt x="225463" y="90157"/>
                </a:moveTo>
                <a:lnTo>
                  <a:pt x="210664" y="54312"/>
                </a:lnTo>
                <a:lnTo>
                  <a:pt x="185377" y="25738"/>
                </a:lnTo>
                <a:lnTo>
                  <a:pt x="151948" y="6834"/>
                </a:lnTo>
                <a:lnTo>
                  <a:pt x="112725" y="0"/>
                </a:lnTo>
                <a:lnTo>
                  <a:pt x="73509" y="6834"/>
                </a:lnTo>
                <a:lnTo>
                  <a:pt x="40084" y="25738"/>
                </a:lnTo>
                <a:lnTo>
                  <a:pt x="14798" y="54312"/>
                </a:lnTo>
                <a:lnTo>
                  <a:pt x="0" y="90157"/>
                </a:lnTo>
              </a:path>
            </a:pathLst>
          </a:custGeom>
          <a:ln w="9525">
            <a:solidFill>
              <a:srgbClr val="0D21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8384F3D7-F632-409C-AEF5-C944014B6D42}"/>
              </a:ext>
            </a:extLst>
          </p:cNvPr>
          <p:cNvSpPr/>
          <p:nvPr/>
        </p:nvSpPr>
        <p:spPr>
          <a:xfrm>
            <a:off x="3479534" y="2763662"/>
            <a:ext cx="225425" cy="90170"/>
          </a:xfrm>
          <a:custGeom>
            <a:avLst/>
            <a:gdLst/>
            <a:ahLst/>
            <a:cxnLst/>
            <a:rect l="l" t="t" r="r" b="b"/>
            <a:pathLst>
              <a:path w="225425" h="90169">
                <a:moveTo>
                  <a:pt x="0" y="0"/>
                </a:moveTo>
                <a:lnTo>
                  <a:pt x="14887" y="35643"/>
                </a:lnTo>
                <a:lnTo>
                  <a:pt x="40155" y="64047"/>
                </a:lnTo>
                <a:lnTo>
                  <a:pt x="73489" y="82833"/>
                </a:lnTo>
                <a:lnTo>
                  <a:pt x="112572" y="89623"/>
                </a:lnTo>
                <a:lnTo>
                  <a:pt x="151654" y="82833"/>
                </a:lnTo>
                <a:lnTo>
                  <a:pt x="184983" y="64047"/>
                </a:lnTo>
                <a:lnTo>
                  <a:pt x="210247" y="35643"/>
                </a:lnTo>
                <a:lnTo>
                  <a:pt x="225132" y="0"/>
                </a:lnTo>
              </a:path>
            </a:pathLst>
          </a:custGeom>
          <a:ln w="9525">
            <a:solidFill>
              <a:srgbClr val="0D21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28">
            <a:extLst>
              <a:ext uri="{FF2B5EF4-FFF2-40B4-BE49-F238E27FC236}">
                <a16:creationId xmlns:a16="http://schemas.microsoft.com/office/drawing/2014/main" id="{C087403E-3B1E-4478-8AA0-E15A2C732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147" y="2679248"/>
            <a:ext cx="76200" cy="114300"/>
          </a:xfrm>
          <a:prstGeom prst="rect">
            <a:avLst/>
          </a:prstGeom>
        </p:spPr>
      </p:pic>
      <p:sp>
        <p:nvSpPr>
          <p:cNvPr id="18" name="object 12">
            <a:extLst>
              <a:ext uri="{FF2B5EF4-FFF2-40B4-BE49-F238E27FC236}">
                <a16:creationId xmlns:a16="http://schemas.microsoft.com/office/drawing/2014/main" id="{904EF4BB-E45D-43C3-AB43-5A521142F2AC}"/>
              </a:ext>
            </a:extLst>
          </p:cNvPr>
          <p:cNvSpPr/>
          <p:nvPr/>
        </p:nvSpPr>
        <p:spPr>
          <a:xfrm flipV="1">
            <a:off x="3702044" y="2685422"/>
            <a:ext cx="1310843" cy="45719"/>
          </a:xfrm>
          <a:custGeom>
            <a:avLst/>
            <a:gdLst/>
            <a:ahLst/>
            <a:cxnLst/>
            <a:rect l="l" t="t" r="r" b="b"/>
            <a:pathLst>
              <a:path w="1169035">
                <a:moveTo>
                  <a:pt x="1168539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0D21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6">
            <a:extLst>
              <a:ext uri="{FF2B5EF4-FFF2-40B4-BE49-F238E27FC236}">
                <a16:creationId xmlns:a16="http://schemas.microsoft.com/office/drawing/2014/main" id="{D0FD3216-E186-41F1-9481-19303C68E1D6}"/>
              </a:ext>
            </a:extLst>
          </p:cNvPr>
          <p:cNvSpPr/>
          <p:nvPr/>
        </p:nvSpPr>
        <p:spPr>
          <a:xfrm>
            <a:off x="5012683" y="2607816"/>
            <a:ext cx="226060" cy="90170"/>
          </a:xfrm>
          <a:custGeom>
            <a:avLst/>
            <a:gdLst/>
            <a:ahLst/>
            <a:cxnLst/>
            <a:rect l="l" t="t" r="r" b="b"/>
            <a:pathLst>
              <a:path w="226060" h="90169">
                <a:moveTo>
                  <a:pt x="225463" y="90157"/>
                </a:moveTo>
                <a:lnTo>
                  <a:pt x="210664" y="54312"/>
                </a:lnTo>
                <a:lnTo>
                  <a:pt x="185377" y="25738"/>
                </a:lnTo>
                <a:lnTo>
                  <a:pt x="151948" y="6834"/>
                </a:lnTo>
                <a:lnTo>
                  <a:pt x="112725" y="0"/>
                </a:lnTo>
                <a:lnTo>
                  <a:pt x="73509" y="6834"/>
                </a:lnTo>
                <a:lnTo>
                  <a:pt x="40084" y="25738"/>
                </a:lnTo>
                <a:lnTo>
                  <a:pt x="14798" y="54312"/>
                </a:lnTo>
                <a:lnTo>
                  <a:pt x="0" y="90157"/>
                </a:lnTo>
              </a:path>
            </a:pathLst>
          </a:custGeom>
          <a:ln w="9525">
            <a:solidFill>
              <a:srgbClr val="0D21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EA1612E5-4EE3-42BC-94D3-6B9D454F0B99}"/>
              </a:ext>
            </a:extLst>
          </p:cNvPr>
          <p:cNvSpPr/>
          <p:nvPr/>
        </p:nvSpPr>
        <p:spPr>
          <a:xfrm>
            <a:off x="5013318" y="2754465"/>
            <a:ext cx="225425" cy="90170"/>
          </a:xfrm>
          <a:custGeom>
            <a:avLst/>
            <a:gdLst/>
            <a:ahLst/>
            <a:cxnLst/>
            <a:rect l="l" t="t" r="r" b="b"/>
            <a:pathLst>
              <a:path w="225425" h="90169">
                <a:moveTo>
                  <a:pt x="0" y="0"/>
                </a:moveTo>
                <a:lnTo>
                  <a:pt x="14885" y="35643"/>
                </a:lnTo>
                <a:lnTo>
                  <a:pt x="40149" y="64047"/>
                </a:lnTo>
                <a:lnTo>
                  <a:pt x="73478" y="82833"/>
                </a:lnTo>
                <a:lnTo>
                  <a:pt x="112560" y="89623"/>
                </a:lnTo>
                <a:lnTo>
                  <a:pt x="151648" y="82833"/>
                </a:lnTo>
                <a:lnTo>
                  <a:pt x="184981" y="64047"/>
                </a:lnTo>
                <a:lnTo>
                  <a:pt x="210247" y="35643"/>
                </a:lnTo>
                <a:lnTo>
                  <a:pt x="225132" y="0"/>
                </a:lnTo>
              </a:path>
            </a:pathLst>
          </a:custGeom>
          <a:ln w="9525">
            <a:solidFill>
              <a:srgbClr val="0D21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2">
            <a:extLst>
              <a:ext uri="{FF2B5EF4-FFF2-40B4-BE49-F238E27FC236}">
                <a16:creationId xmlns:a16="http://schemas.microsoft.com/office/drawing/2014/main" id="{52BA2F57-D73A-49F5-B2BE-0D69CDAA2481}"/>
              </a:ext>
            </a:extLst>
          </p:cNvPr>
          <p:cNvSpPr/>
          <p:nvPr/>
        </p:nvSpPr>
        <p:spPr>
          <a:xfrm>
            <a:off x="5091049" y="2670607"/>
            <a:ext cx="66040" cy="107314"/>
          </a:xfrm>
          <a:custGeom>
            <a:avLst/>
            <a:gdLst/>
            <a:ahLst/>
            <a:cxnLst/>
            <a:rect l="l" t="t" r="r" b="b"/>
            <a:pathLst>
              <a:path w="66039" h="107315">
                <a:moveTo>
                  <a:pt x="19202" y="52577"/>
                </a:moveTo>
                <a:lnTo>
                  <a:pt x="32004" y="52577"/>
                </a:lnTo>
                <a:lnTo>
                  <a:pt x="46220" y="54471"/>
                </a:lnTo>
                <a:lnTo>
                  <a:pt x="55206" y="59721"/>
                </a:lnTo>
                <a:lnTo>
                  <a:pt x="59907" y="67687"/>
                </a:lnTo>
                <a:lnTo>
                  <a:pt x="61264" y="77723"/>
                </a:lnTo>
                <a:lnTo>
                  <a:pt x="58835" y="89801"/>
                </a:lnTo>
                <a:lnTo>
                  <a:pt x="52120" y="97650"/>
                </a:lnTo>
                <a:lnTo>
                  <a:pt x="41976" y="101898"/>
                </a:lnTo>
                <a:lnTo>
                  <a:pt x="29260" y="103174"/>
                </a:lnTo>
                <a:lnTo>
                  <a:pt x="21740" y="103031"/>
                </a:lnTo>
                <a:lnTo>
                  <a:pt x="14820" y="102603"/>
                </a:lnTo>
                <a:lnTo>
                  <a:pt x="7958" y="101888"/>
                </a:lnTo>
                <a:lnTo>
                  <a:pt x="609" y="100888"/>
                </a:lnTo>
                <a:lnTo>
                  <a:pt x="0" y="104698"/>
                </a:lnTo>
                <a:lnTo>
                  <a:pt x="7689" y="105722"/>
                </a:lnTo>
                <a:lnTo>
                  <a:pt x="14306" y="106489"/>
                </a:lnTo>
                <a:lnTo>
                  <a:pt x="20895" y="106970"/>
                </a:lnTo>
                <a:lnTo>
                  <a:pt x="28498" y="107137"/>
                </a:lnTo>
                <a:lnTo>
                  <a:pt x="43543" y="105544"/>
                </a:lnTo>
                <a:lnTo>
                  <a:pt x="55245" y="100450"/>
                </a:lnTo>
                <a:lnTo>
                  <a:pt x="62831" y="91385"/>
                </a:lnTo>
                <a:lnTo>
                  <a:pt x="65532" y="77876"/>
                </a:lnTo>
                <a:lnTo>
                  <a:pt x="63284" y="64760"/>
                </a:lnTo>
                <a:lnTo>
                  <a:pt x="57607" y="56502"/>
                </a:lnTo>
                <a:lnTo>
                  <a:pt x="50101" y="52073"/>
                </a:lnTo>
                <a:lnTo>
                  <a:pt x="42367" y="50444"/>
                </a:lnTo>
                <a:lnTo>
                  <a:pt x="48944" y="48351"/>
                </a:lnTo>
                <a:lnTo>
                  <a:pt x="55092" y="43643"/>
                </a:lnTo>
                <a:lnTo>
                  <a:pt x="59640" y="36278"/>
                </a:lnTo>
                <a:lnTo>
                  <a:pt x="61417" y="26212"/>
                </a:lnTo>
                <a:lnTo>
                  <a:pt x="59288" y="13630"/>
                </a:lnTo>
                <a:lnTo>
                  <a:pt x="52959" y="5562"/>
                </a:lnTo>
                <a:lnTo>
                  <a:pt x="42514" y="1266"/>
                </a:lnTo>
                <a:lnTo>
                  <a:pt x="28041" y="0"/>
                </a:lnTo>
                <a:lnTo>
                  <a:pt x="21214" y="207"/>
                </a:lnTo>
                <a:lnTo>
                  <a:pt x="14116" y="742"/>
                </a:lnTo>
                <a:lnTo>
                  <a:pt x="7274" y="1478"/>
                </a:lnTo>
                <a:lnTo>
                  <a:pt x="1219" y="2285"/>
                </a:lnTo>
                <a:lnTo>
                  <a:pt x="1828" y="6095"/>
                </a:lnTo>
                <a:lnTo>
                  <a:pt x="8410" y="5136"/>
                </a:lnTo>
                <a:lnTo>
                  <a:pt x="15049" y="4362"/>
                </a:lnTo>
                <a:lnTo>
                  <a:pt x="21631" y="3845"/>
                </a:lnTo>
                <a:lnTo>
                  <a:pt x="28041" y="3657"/>
                </a:lnTo>
                <a:lnTo>
                  <a:pt x="40924" y="4850"/>
                </a:lnTo>
                <a:lnTo>
                  <a:pt x="49949" y="8743"/>
                </a:lnTo>
                <a:lnTo>
                  <a:pt x="55259" y="15809"/>
                </a:lnTo>
                <a:lnTo>
                  <a:pt x="56997" y="26517"/>
                </a:lnTo>
                <a:lnTo>
                  <a:pt x="55321" y="35997"/>
                </a:lnTo>
                <a:lnTo>
                  <a:pt x="50444" y="43033"/>
                </a:lnTo>
                <a:lnTo>
                  <a:pt x="42595" y="47413"/>
                </a:lnTo>
                <a:lnTo>
                  <a:pt x="32004" y="48920"/>
                </a:lnTo>
                <a:lnTo>
                  <a:pt x="19202" y="48920"/>
                </a:lnTo>
                <a:lnTo>
                  <a:pt x="19202" y="52577"/>
                </a:lnTo>
                <a:close/>
              </a:path>
            </a:pathLst>
          </a:custGeom>
          <a:ln w="6350">
            <a:solidFill>
              <a:srgbClr val="1E2A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FD7A7A8E-FA70-4134-ADAE-E97AFAD88462}"/>
              </a:ext>
            </a:extLst>
          </p:cNvPr>
          <p:cNvSpPr/>
          <p:nvPr/>
        </p:nvSpPr>
        <p:spPr>
          <a:xfrm flipV="1">
            <a:off x="5239581" y="2685422"/>
            <a:ext cx="1310843" cy="45719"/>
          </a:xfrm>
          <a:custGeom>
            <a:avLst/>
            <a:gdLst/>
            <a:ahLst/>
            <a:cxnLst/>
            <a:rect l="l" t="t" r="r" b="b"/>
            <a:pathLst>
              <a:path w="1169035">
                <a:moveTo>
                  <a:pt x="1168539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0D21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7">
            <a:extLst>
              <a:ext uri="{FF2B5EF4-FFF2-40B4-BE49-F238E27FC236}">
                <a16:creationId xmlns:a16="http://schemas.microsoft.com/office/drawing/2014/main" id="{32AB28D0-5AFE-4B9D-8298-910300FB571A}"/>
              </a:ext>
            </a:extLst>
          </p:cNvPr>
          <p:cNvSpPr/>
          <p:nvPr/>
        </p:nvSpPr>
        <p:spPr>
          <a:xfrm>
            <a:off x="6554587" y="2608752"/>
            <a:ext cx="226060" cy="90170"/>
          </a:xfrm>
          <a:custGeom>
            <a:avLst/>
            <a:gdLst/>
            <a:ahLst/>
            <a:cxnLst/>
            <a:rect l="l" t="t" r="r" b="b"/>
            <a:pathLst>
              <a:path w="226060" h="90169">
                <a:moveTo>
                  <a:pt x="225463" y="90157"/>
                </a:moveTo>
                <a:lnTo>
                  <a:pt x="210664" y="54312"/>
                </a:lnTo>
                <a:lnTo>
                  <a:pt x="185377" y="25738"/>
                </a:lnTo>
                <a:lnTo>
                  <a:pt x="151948" y="6834"/>
                </a:lnTo>
                <a:lnTo>
                  <a:pt x="112725" y="0"/>
                </a:lnTo>
                <a:lnTo>
                  <a:pt x="73509" y="6834"/>
                </a:lnTo>
                <a:lnTo>
                  <a:pt x="40084" y="25738"/>
                </a:lnTo>
                <a:lnTo>
                  <a:pt x="14798" y="54312"/>
                </a:lnTo>
                <a:lnTo>
                  <a:pt x="0" y="90157"/>
                </a:lnTo>
              </a:path>
            </a:pathLst>
          </a:custGeom>
          <a:ln w="9525">
            <a:solidFill>
              <a:srgbClr val="0D21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8">
            <a:extLst>
              <a:ext uri="{FF2B5EF4-FFF2-40B4-BE49-F238E27FC236}">
                <a16:creationId xmlns:a16="http://schemas.microsoft.com/office/drawing/2014/main" id="{D080409F-56C6-434D-81A1-20622A424155}"/>
              </a:ext>
            </a:extLst>
          </p:cNvPr>
          <p:cNvSpPr/>
          <p:nvPr/>
        </p:nvSpPr>
        <p:spPr>
          <a:xfrm>
            <a:off x="6555222" y="2748463"/>
            <a:ext cx="225425" cy="90170"/>
          </a:xfrm>
          <a:custGeom>
            <a:avLst/>
            <a:gdLst/>
            <a:ahLst/>
            <a:cxnLst/>
            <a:rect l="l" t="t" r="r" b="b"/>
            <a:pathLst>
              <a:path w="225425" h="90169">
                <a:moveTo>
                  <a:pt x="0" y="0"/>
                </a:moveTo>
                <a:lnTo>
                  <a:pt x="14885" y="35643"/>
                </a:lnTo>
                <a:lnTo>
                  <a:pt x="40151" y="64047"/>
                </a:lnTo>
                <a:lnTo>
                  <a:pt x="73484" y="82833"/>
                </a:lnTo>
                <a:lnTo>
                  <a:pt x="112572" y="89623"/>
                </a:lnTo>
                <a:lnTo>
                  <a:pt x="151654" y="82833"/>
                </a:lnTo>
                <a:lnTo>
                  <a:pt x="184983" y="64047"/>
                </a:lnTo>
                <a:lnTo>
                  <a:pt x="210247" y="35643"/>
                </a:lnTo>
                <a:lnTo>
                  <a:pt x="225132" y="0"/>
                </a:lnTo>
              </a:path>
            </a:pathLst>
          </a:custGeom>
          <a:ln w="9525">
            <a:solidFill>
              <a:srgbClr val="0D21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4">
            <a:extLst>
              <a:ext uri="{FF2B5EF4-FFF2-40B4-BE49-F238E27FC236}">
                <a16:creationId xmlns:a16="http://schemas.microsoft.com/office/drawing/2014/main" id="{4816F2E2-65B8-4AC3-8E72-DC4AF141D2D8}"/>
              </a:ext>
            </a:extLst>
          </p:cNvPr>
          <p:cNvSpPr/>
          <p:nvPr/>
        </p:nvSpPr>
        <p:spPr>
          <a:xfrm>
            <a:off x="6625353" y="2670565"/>
            <a:ext cx="73025" cy="104775"/>
          </a:xfrm>
          <a:custGeom>
            <a:avLst/>
            <a:gdLst/>
            <a:ahLst/>
            <a:cxnLst/>
            <a:rect l="l" t="t" r="r" b="b"/>
            <a:pathLst>
              <a:path w="73025" h="104775">
                <a:moveTo>
                  <a:pt x="27584" y="0"/>
                </a:moveTo>
                <a:lnTo>
                  <a:pt x="27584" y="8229"/>
                </a:lnTo>
                <a:lnTo>
                  <a:pt x="26269" y="21364"/>
                </a:lnTo>
                <a:lnTo>
                  <a:pt x="22669" y="33985"/>
                </a:lnTo>
                <a:lnTo>
                  <a:pt x="17297" y="46034"/>
                </a:lnTo>
                <a:lnTo>
                  <a:pt x="10668" y="57454"/>
                </a:lnTo>
                <a:lnTo>
                  <a:pt x="0" y="74371"/>
                </a:lnTo>
                <a:lnTo>
                  <a:pt x="0" y="77724"/>
                </a:lnTo>
                <a:lnTo>
                  <a:pt x="55473" y="77724"/>
                </a:lnTo>
                <a:lnTo>
                  <a:pt x="55473" y="104698"/>
                </a:lnTo>
                <a:lnTo>
                  <a:pt x="59588" y="104698"/>
                </a:lnTo>
                <a:lnTo>
                  <a:pt x="59588" y="77724"/>
                </a:lnTo>
                <a:lnTo>
                  <a:pt x="72999" y="77724"/>
                </a:lnTo>
                <a:lnTo>
                  <a:pt x="72999" y="74066"/>
                </a:lnTo>
                <a:lnTo>
                  <a:pt x="59588" y="74066"/>
                </a:lnTo>
                <a:lnTo>
                  <a:pt x="59588" y="42519"/>
                </a:lnTo>
                <a:lnTo>
                  <a:pt x="55778" y="42519"/>
                </a:lnTo>
                <a:lnTo>
                  <a:pt x="55473" y="74066"/>
                </a:lnTo>
                <a:lnTo>
                  <a:pt x="5029" y="74066"/>
                </a:lnTo>
                <a:lnTo>
                  <a:pt x="14173" y="59740"/>
                </a:lnTo>
                <a:lnTo>
                  <a:pt x="20921" y="48151"/>
                </a:lnTo>
                <a:lnTo>
                  <a:pt x="26555" y="35718"/>
                </a:lnTo>
                <a:lnTo>
                  <a:pt x="30418" y="22686"/>
                </a:lnTo>
                <a:lnTo>
                  <a:pt x="31851" y="9296"/>
                </a:lnTo>
                <a:lnTo>
                  <a:pt x="31851" y="0"/>
                </a:lnTo>
                <a:lnTo>
                  <a:pt x="27584" y="0"/>
                </a:lnTo>
                <a:close/>
              </a:path>
            </a:pathLst>
          </a:custGeom>
          <a:ln w="6350">
            <a:solidFill>
              <a:srgbClr val="1E2A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id="{4E60B597-FA83-4384-97DC-7041FD8185B2}"/>
              </a:ext>
            </a:extLst>
          </p:cNvPr>
          <p:cNvSpPr/>
          <p:nvPr/>
        </p:nvSpPr>
        <p:spPr>
          <a:xfrm>
            <a:off x="6780647" y="2728782"/>
            <a:ext cx="925830" cy="0"/>
          </a:xfrm>
          <a:custGeom>
            <a:avLst/>
            <a:gdLst/>
            <a:ahLst/>
            <a:cxnLst/>
            <a:rect l="l" t="t" r="r" b="b"/>
            <a:pathLst>
              <a:path w="925829">
                <a:moveTo>
                  <a:pt x="925233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0">
            <a:extLst>
              <a:ext uri="{FF2B5EF4-FFF2-40B4-BE49-F238E27FC236}">
                <a16:creationId xmlns:a16="http://schemas.microsoft.com/office/drawing/2014/main" id="{BC35C243-E0B8-47F5-A819-1F895FD347A6}"/>
              </a:ext>
            </a:extLst>
          </p:cNvPr>
          <p:cNvSpPr/>
          <p:nvPr/>
        </p:nvSpPr>
        <p:spPr>
          <a:xfrm>
            <a:off x="7710866" y="2679248"/>
            <a:ext cx="107950" cy="92075"/>
          </a:xfrm>
          <a:custGeom>
            <a:avLst/>
            <a:gdLst/>
            <a:ahLst/>
            <a:cxnLst/>
            <a:rect l="l" t="t" r="r" b="b"/>
            <a:pathLst>
              <a:path w="107950" h="92075">
                <a:moveTo>
                  <a:pt x="0" y="0"/>
                </a:moveTo>
                <a:lnTo>
                  <a:pt x="0" y="91846"/>
                </a:lnTo>
                <a:lnTo>
                  <a:pt x="107492" y="45923"/>
                </a:lnTo>
                <a:lnTo>
                  <a:pt x="0" y="0"/>
                </a:lnTo>
                <a:close/>
              </a:path>
            </a:pathLst>
          </a:custGeom>
          <a:solidFill>
            <a:srgbClr val="E98300"/>
          </a:solidFill>
          <a:ln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9">
            <a:extLst>
              <a:ext uri="{FF2B5EF4-FFF2-40B4-BE49-F238E27FC236}">
                <a16:creationId xmlns:a16="http://schemas.microsoft.com/office/drawing/2014/main" id="{DCCA72AE-7246-478E-996C-0ACF239D31DE}"/>
              </a:ext>
            </a:extLst>
          </p:cNvPr>
          <p:cNvSpPr/>
          <p:nvPr/>
        </p:nvSpPr>
        <p:spPr>
          <a:xfrm>
            <a:off x="1828457" y="2687138"/>
            <a:ext cx="107950" cy="92075"/>
          </a:xfrm>
          <a:custGeom>
            <a:avLst/>
            <a:gdLst/>
            <a:ahLst/>
            <a:cxnLst/>
            <a:rect l="l" t="t" r="r" b="b"/>
            <a:pathLst>
              <a:path w="107950" h="92075">
                <a:moveTo>
                  <a:pt x="0" y="0"/>
                </a:moveTo>
                <a:lnTo>
                  <a:pt x="0" y="91846"/>
                </a:lnTo>
                <a:lnTo>
                  <a:pt x="107492" y="45923"/>
                </a:lnTo>
                <a:lnTo>
                  <a:pt x="0" y="0"/>
                </a:lnTo>
                <a:close/>
              </a:path>
            </a:pathLst>
          </a:custGeom>
          <a:solidFill>
            <a:srgbClr val="E98300"/>
          </a:solidFill>
          <a:ln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10F478DC-F471-49D7-90AA-AF1E849C95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4" t="19342" r="37489" b="2509"/>
          <a:stretch/>
        </p:blipFill>
        <p:spPr>
          <a:xfrm>
            <a:off x="1936407" y="1121096"/>
            <a:ext cx="1094296" cy="1260000"/>
          </a:xfrm>
          <a:prstGeom prst="rect">
            <a:avLst/>
          </a:prstGeom>
        </p:spPr>
      </p:pic>
      <p:sp>
        <p:nvSpPr>
          <p:cNvPr id="30" name="object 6">
            <a:extLst>
              <a:ext uri="{FF2B5EF4-FFF2-40B4-BE49-F238E27FC236}">
                <a16:creationId xmlns:a16="http://schemas.microsoft.com/office/drawing/2014/main" id="{C1EEA55F-01F4-46BE-8A6A-1F447564A5A6}"/>
              </a:ext>
            </a:extLst>
          </p:cNvPr>
          <p:cNvSpPr/>
          <p:nvPr/>
        </p:nvSpPr>
        <p:spPr>
          <a:xfrm>
            <a:off x="3471290" y="1129503"/>
            <a:ext cx="1095794" cy="12509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7">
            <a:extLst>
              <a:ext uri="{FF2B5EF4-FFF2-40B4-BE49-F238E27FC236}">
                <a16:creationId xmlns:a16="http://schemas.microsoft.com/office/drawing/2014/main" id="{0F5DD785-C185-48C0-AE3C-B83AAA9C6E6A}"/>
              </a:ext>
            </a:extLst>
          </p:cNvPr>
          <p:cNvSpPr/>
          <p:nvPr/>
        </p:nvSpPr>
        <p:spPr>
          <a:xfrm>
            <a:off x="5007671" y="1125621"/>
            <a:ext cx="1095794" cy="12509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45488CB1-201E-48F1-8FC7-7D46782FBC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r="19159"/>
          <a:stretch/>
        </p:blipFill>
        <p:spPr>
          <a:xfrm>
            <a:off x="6550424" y="1116571"/>
            <a:ext cx="10991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24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6934EAE9-1C26-4948-8E42-7C08FED4B370}"/>
              </a:ext>
            </a:extLst>
          </p:cNvPr>
          <p:cNvSpPr txBox="1">
            <a:spLocks/>
          </p:cNvSpPr>
          <p:nvPr/>
        </p:nvSpPr>
        <p:spPr>
          <a:xfrm>
            <a:off x="137844" y="167566"/>
            <a:ext cx="7710756" cy="346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>
                <a:latin typeface="+mj-lt"/>
              </a:rPr>
              <a:t>Our clients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B6CFC879-9E12-44EB-B6EE-563DDAAF594F}"/>
              </a:ext>
            </a:extLst>
          </p:cNvPr>
          <p:cNvSpPr txBox="1"/>
          <p:nvPr/>
        </p:nvSpPr>
        <p:spPr>
          <a:xfrm>
            <a:off x="495300" y="1143000"/>
            <a:ext cx="81153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10" dirty="0">
                <a:solidFill>
                  <a:srgbClr val="1E2A43"/>
                </a:solidFill>
                <a:latin typeface="Corbel" panose="020B0503020204020204" pitchFamily="34" charset="0"/>
                <a:cs typeface="Akceler A"/>
              </a:rPr>
              <a:t>Growers</a:t>
            </a:r>
            <a:endParaRPr sz="1600" dirty="0">
              <a:latin typeface="Corbel" panose="020B0503020204020204" pitchFamily="34" charset="0"/>
              <a:cs typeface="Akceler A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07927C47-B855-4FA3-9433-F26B1931FC26}"/>
              </a:ext>
            </a:extLst>
          </p:cNvPr>
          <p:cNvSpPr txBox="1"/>
          <p:nvPr/>
        </p:nvSpPr>
        <p:spPr>
          <a:xfrm>
            <a:off x="2125573" y="1138326"/>
            <a:ext cx="117856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10" dirty="0">
                <a:solidFill>
                  <a:srgbClr val="1E2A43"/>
                </a:solidFill>
                <a:latin typeface="Corbel" panose="020B0503020204020204" pitchFamily="34" charset="0"/>
                <a:cs typeface="Akceler A"/>
              </a:rPr>
              <a:t>Propagators</a:t>
            </a:r>
            <a:endParaRPr sz="1600" dirty="0">
              <a:latin typeface="Corbel" panose="020B0503020204020204" pitchFamily="34" charset="0"/>
              <a:cs typeface="Akceler A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F45BF34F-16B6-4C38-B17F-B4209C5D7C48}"/>
              </a:ext>
            </a:extLst>
          </p:cNvPr>
          <p:cNvSpPr txBox="1"/>
          <p:nvPr/>
        </p:nvSpPr>
        <p:spPr>
          <a:xfrm>
            <a:off x="3858717" y="1117633"/>
            <a:ext cx="120523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10" dirty="0">
                <a:solidFill>
                  <a:srgbClr val="1E2A43"/>
                </a:solidFill>
                <a:latin typeface="Corbel" panose="020B0503020204020204" pitchFamily="34" charset="0"/>
              </a:rPr>
              <a:t>Crop Science</a:t>
            </a:r>
            <a:endParaRPr sz="1000" spc="10" dirty="0">
              <a:solidFill>
                <a:srgbClr val="1E2A43"/>
              </a:solidFill>
              <a:latin typeface="Corbel" panose="020B0503020204020204" pitchFamily="34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64F82B25-7E77-4151-93C3-0E852EF55101}"/>
              </a:ext>
            </a:extLst>
          </p:cNvPr>
          <p:cNvSpPr txBox="1"/>
          <p:nvPr/>
        </p:nvSpPr>
        <p:spPr>
          <a:xfrm>
            <a:off x="5391200" y="1049121"/>
            <a:ext cx="1080770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800"/>
              </a:lnSpc>
            </a:pPr>
            <a:r>
              <a:rPr sz="1600" spc="10" dirty="0">
                <a:solidFill>
                  <a:srgbClr val="1E2A43"/>
                </a:solidFill>
                <a:latin typeface="Corbel" panose="020B0503020204020204" pitchFamily="34" charset="0"/>
              </a:rPr>
              <a:t>Investors &amp;  Corporate</a:t>
            </a: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85B1F14A-84D3-4957-B6E5-D2A1C54F3962}"/>
              </a:ext>
            </a:extLst>
          </p:cNvPr>
          <p:cNvSpPr txBox="1"/>
          <p:nvPr/>
        </p:nvSpPr>
        <p:spPr>
          <a:xfrm>
            <a:off x="7026554" y="1049121"/>
            <a:ext cx="1042669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800"/>
              </a:lnSpc>
            </a:pPr>
            <a:r>
              <a:rPr sz="1600" spc="10" dirty="0">
                <a:solidFill>
                  <a:srgbClr val="1E2A43"/>
                </a:solidFill>
                <a:latin typeface="Corbel" panose="020B0503020204020204" pitchFamily="34" charset="0"/>
              </a:rPr>
              <a:t>Technical  Companies</a:t>
            </a: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137F149B-D6DB-436D-9007-2B2C8B674501}"/>
              </a:ext>
            </a:extLst>
          </p:cNvPr>
          <p:cNvSpPr/>
          <p:nvPr/>
        </p:nvSpPr>
        <p:spPr>
          <a:xfrm>
            <a:off x="508000" y="1619250"/>
            <a:ext cx="1536700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AC20F6C5-7F3A-41D1-8276-BEAFF30A48DB}"/>
              </a:ext>
            </a:extLst>
          </p:cNvPr>
          <p:cNvSpPr txBox="1"/>
          <p:nvPr/>
        </p:nvSpPr>
        <p:spPr>
          <a:xfrm>
            <a:off x="495300" y="3311010"/>
            <a:ext cx="146494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en-US" sz="1200" spc="10" dirty="0">
                <a:solidFill>
                  <a:srgbClr val="E05425"/>
                </a:solidFill>
                <a:latin typeface="Corbel" panose="020B0503020204020204" pitchFamily="34" charset="0"/>
              </a:rPr>
              <a:t>Professional nurseries worldwide.</a:t>
            </a: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E2BA194E-2625-4D43-B04A-24F2B415938B}"/>
              </a:ext>
            </a:extLst>
          </p:cNvPr>
          <p:cNvSpPr txBox="1"/>
          <p:nvPr/>
        </p:nvSpPr>
        <p:spPr>
          <a:xfrm>
            <a:off x="2125726" y="3311010"/>
            <a:ext cx="1455674" cy="5595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200"/>
              </a:lnSpc>
            </a:pPr>
            <a:r>
              <a:rPr lang="en-US" sz="1200" spc="10" dirty="0">
                <a:solidFill>
                  <a:srgbClr val="E05425"/>
                </a:solidFill>
                <a:latin typeface="Corbel" panose="020B0503020204020204" pitchFamily="34" charset="0"/>
              </a:rPr>
              <a:t>Supplier of raw material, breeders/propagators.</a:t>
            </a: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7E68342C-E755-44EA-9BA8-63331773B209}"/>
              </a:ext>
            </a:extLst>
          </p:cNvPr>
          <p:cNvSpPr txBox="1"/>
          <p:nvPr/>
        </p:nvSpPr>
        <p:spPr>
          <a:xfrm>
            <a:off x="3733800" y="3310832"/>
            <a:ext cx="1571637" cy="5536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200"/>
              </a:lnSpc>
            </a:pPr>
            <a:r>
              <a:rPr lang="en-US" sz="1200" dirty="0">
                <a:solidFill>
                  <a:srgbClr val="E05425"/>
                </a:solidFill>
                <a:latin typeface="Corbel" panose="020B0503020204020204" pitchFamily="34" charset="0"/>
              </a:rPr>
              <a:t>Research facilities, experimental projects and authorities.</a:t>
            </a: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749E394B-52A0-44DA-A66D-6830E5F2F538}"/>
              </a:ext>
            </a:extLst>
          </p:cNvPr>
          <p:cNvSpPr txBox="1"/>
          <p:nvPr/>
        </p:nvSpPr>
        <p:spPr>
          <a:xfrm>
            <a:off x="5391556" y="3310654"/>
            <a:ext cx="1237615" cy="7401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200"/>
              </a:lnSpc>
            </a:pPr>
            <a:r>
              <a:rPr lang="en-US" sz="1200" dirty="0">
                <a:solidFill>
                  <a:srgbClr val="E05526"/>
                </a:solidFill>
                <a:latin typeface="Corbel"/>
                <a:cs typeface="Corbel"/>
              </a:rPr>
              <a:t>Investors and large multinationals/</a:t>
            </a:r>
          </a:p>
          <a:p>
            <a:pPr marL="12700" marR="5080">
              <a:lnSpc>
                <a:spcPct val="101200"/>
              </a:lnSpc>
            </a:pPr>
            <a:r>
              <a:rPr lang="en-US" sz="1200" dirty="0">
                <a:solidFill>
                  <a:srgbClr val="E05526"/>
                </a:solidFill>
                <a:latin typeface="Corbel"/>
                <a:cs typeface="Corbel"/>
              </a:rPr>
              <a:t>corporate companies.</a:t>
            </a:r>
            <a:endParaRPr lang="en-US" sz="1200" dirty="0">
              <a:latin typeface="Corbel"/>
              <a:cs typeface="Corbel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4A20221C-A812-43D3-989A-2B6AB3C35740}"/>
              </a:ext>
            </a:extLst>
          </p:cNvPr>
          <p:cNvSpPr txBox="1"/>
          <p:nvPr/>
        </p:nvSpPr>
        <p:spPr>
          <a:xfrm>
            <a:off x="7026961" y="3310654"/>
            <a:ext cx="1446530" cy="5595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200"/>
              </a:lnSpc>
            </a:pPr>
            <a:r>
              <a:rPr lang="en-US" sz="1200" spc="-5" dirty="0">
                <a:solidFill>
                  <a:srgbClr val="E05526"/>
                </a:solidFill>
                <a:latin typeface="Corbel"/>
                <a:cs typeface="Corbel"/>
              </a:rPr>
              <a:t>Companies that purchase materials for their own activities.</a:t>
            </a:r>
            <a:endParaRPr lang="en-US" sz="1200" dirty="0">
              <a:latin typeface="Corbel"/>
              <a:cs typeface="Corbel"/>
            </a:endParaRP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34CA5360-E111-431D-9406-294304811A79}"/>
              </a:ext>
            </a:extLst>
          </p:cNvPr>
          <p:cNvSpPr/>
          <p:nvPr/>
        </p:nvSpPr>
        <p:spPr>
          <a:xfrm>
            <a:off x="2138375" y="1619250"/>
            <a:ext cx="1536699" cy="1466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2249A3AC-47C2-467C-9F84-08AB2DCA8469}"/>
              </a:ext>
            </a:extLst>
          </p:cNvPr>
          <p:cNvSpPr/>
          <p:nvPr/>
        </p:nvSpPr>
        <p:spPr>
          <a:xfrm>
            <a:off x="3768737" y="1619250"/>
            <a:ext cx="1536700" cy="14668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9AADFEAB-49ED-463E-A5D6-0CE083585F67}"/>
              </a:ext>
            </a:extLst>
          </p:cNvPr>
          <p:cNvSpPr/>
          <p:nvPr/>
        </p:nvSpPr>
        <p:spPr>
          <a:xfrm>
            <a:off x="5404053" y="1670050"/>
            <a:ext cx="1536712" cy="1416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0456BDEF-BFB0-4A04-9158-1AB43B2464BF}"/>
              </a:ext>
            </a:extLst>
          </p:cNvPr>
          <p:cNvSpPr/>
          <p:nvPr/>
        </p:nvSpPr>
        <p:spPr>
          <a:xfrm>
            <a:off x="7039381" y="1619250"/>
            <a:ext cx="1536700" cy="14668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033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42092E72-BFE5-4642-B31D-052F1350BCFF}"/>
              </a:ext>
            </a:extLst>
          </p:cNvPr>
          <p:cNvSpPr txBox="1">
            <a:spLocks/>
          </p:cNvSpPr>
          <p:nvPr/>
        </p:nvSpPr>
        <p:spPr>
          <a:xfrm>
            <a:off x="228600" y="2398358"/>
            <a:ext cx="7710756" cy="346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+mj-lt"/>
              </a:rPr>
              <a:t>Our projects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86044F2-194D-4060-89A2-166D796B1A4E}"/>
              </a:ext>
            </a:extLst>
          </p:cNvPr>
          <p:cNvSpPr txBox="1"/>
          <p:nvPr/>
        </p:nvSpPr>
        <p:spPr>
          <a:xfrm>
            <a:off x="228600" y="906108"/>
            <a:ext cx="601345" cy="149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750"/>
              </a:lnSpc>
            </a:pPr>
            <a:r>
              <a:rPr sz="10000" dirty="0">
                <a:solidFill>
                  <a:srgbClr val="FFFFFF"/>
                </a:solidFill>
                <a:latin typeface="Corbel"/>
                <a:cs typeface="Corbel"/>
              </a:rPr>
              <a:t>3</a:t>
            </a:r>
            <a:endParaRPr sz="10000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840433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07AFB87E-1D69-4C28-9616-9CBC07924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846281"/>
            <a:ext cx="1934150" cy="1378800"/>
          </a:xfrm>
          <a:prstGeom prst="rect">
            <a:avLst/>
          </a:prstGeom>
        </p:spPr>
      </p:pic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1A99024C-5FC8-4B8B-B935-B70F6E6D3F16}"/>
              </a:ext>
            </a:extLst>
          </p:cNvPr>
          <p:cNvSpPr txBox="1">
            <a:spLocks/>
          </p:cNvSpPr>
          <p:nvPr/>
        </p:nvSpPr>
        <p:spPr>
          <a:xfrm>
            <a:off x="137844" y="167566"/>
            <a:ext cx="4053156" cy="346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>
                <a:latin typeface="+mj-lt"/>
              </a:rPr>
              <a:t>Some of our Africa projects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3811763-59A7-49FD-AEEB-3376F79AB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41" y="2038350"/>
            <a:ext cx="2623059" cy="114973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4CC3DD5-273B-4357-B223-067C1E620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41" y="834791"/>
            <a:ext cx="2623059" cy="115276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7257392-9B75-4306-91E1-953042726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41" y="3257578"/>
            <a:ext cx="2623059" cy="114542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8C66747-4840-4B02-AE0C-293BEFA6D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841694"/>
            <a:ext cx="2623059" cy="114586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D867F60-A807-41EC-A60A-F531135707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599" y="2045697"/>
            <a:ext cx="2623059" cy="113504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755A1AE-E136-4B2F-97DC-9E11D7B0E2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0081" y="3257578"/>
            <a:ext cx="2614094" cy="115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88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gebouw, huis, voorzijde&#10;&#10;Automatisch gegenereerde beschrijving">
            <a:extLst>
              <a:ext uri="{FF2B5EF4-FFF2-40B4-BE49-F238E27FC236}">
                <a16:creationId xmlns:a16="http://schemas.microsoft.com/office/drawing/2014/main" id="{C775F25D-4E88-4086-8060-83CC3AC27A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r="10175"/>
          <a:stretch/>
        </p:blipFill>
        <p:spPr>
          <a:xfrm>
            <a:off x="2895599" y="745191"/>
            <a:ext cx="2133601" cy="18097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CDAA4E8-62A0-42CA-B966-5AB6EF974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45191"/>
            <a:ext cx="2714625" cy="1809750"/>
          </a:xfrm>
          <a:prstGeom prst="rect">
            <a:avLst/>
          </a:prstGeom>
        </p:spPr>
      </p:pic>
      <p:pic>
        <p:nvPicPr>
          <p:cNvPr id="4" name="Afbeelding 3" descr="Afbeelding met buiten, gras, veld, gebouw&#10;&#10;Automatisch gegenereerde beschrijving">
            <a:extLst>
              <a:ext uri="{FF2B5EF4-FFF2-40B4-BE49-F238E27FC236}">
                <a16:creationId xmlns:a16="http://schemas.microsoft.com/office/drawing/2014/main" id="{0531FFB6-3CED-400F-880C-A91B4824D7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23333"/>
          <a:stretch/>
        </p:blipFill>
        <p:spPr>
          <a:xfrm>
            <a:off x="152400" y="2628822"/>
            <a:ext cx="3810000" cy="1905000"/>
          </a:xfrm>
          <a:prstGeom prst="rect">
            <a:avLst/>
          </a:prstGeom>
        </p:spPr>
      </p:pic>
      <p:pic>
        <p:nvPicPr>
          <p:cNvPr id="7" name="Afbeelding 6" descr="Afbeelding met kraan&#10;&#10;Automatisch gegenereerde beschrijving">
            <a:extLst>
              <a:ext uri="{FF2B5EF4-FFF2-40B4-BE49-F238E27FC236}">
                <a16:creationId xmlns:a16="http://schemas.microsoft.com/office/drawing/2014/main" id="{4825BC76-70FD-47E1-90A3-E086626C3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71"/>
          <a:stretch/>
        </p:blipFill>
        <p:spPr>
          <a:xfrm rot="5400000">
            <a:off x="4969284" y="834803"/>
            <a:ext cx="3044005" cy="2867026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CBB3962-4771-47D3-81A6-FF518345C59F}"/>
              </a:ext>
            </a:extLst>
          </p:cNvPr>
          <p:cNvSpPr txBox="1">
            <a:spLocks/>
          </p:cNvSpPr>
          <p:nvPr/>
        </p:nvSpPr>
        <p:spPr>
          <a:xfrm>
            <a:off x="3962400" y="3772879"/>
            <a:ext cx="5154706" cy="7553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1600" b="1" kern="1200" dirty="0">
                <a:solidFill>
                  <a:srgbClr val="E98300"/>
                </a:solidFill>
                <a:latin typeface="+mj-lt"/>
                <a:ea typeface="+mj-ea"/>
                <a:cs typeface="+mj-cs"/>
              </a:rPr>
              <a:t>1 ha breeding station, South Africa, Johannesburg</a:t>
            </a:r>
          </a:p>
          <a:p>
            <a:pPr algn="ctr">
              <a:spcAft>
                <a:spcPts val="600"/>
              </a:spcAft>
            </a:pPr>
            <a:r>
              <a:rPr lang="en-US" sz="1600" b="1" kern="1200" dirty="0">
                <a:solidFill>
                  <a:srgbClr val="E98300"/>
                </a:solidFill>
                <a:latin typeface="+mj-lt"/>
                <a:ea typeface="+mj-ea"/>
                <a:cs typeface="+mj-cs"/>
              </a:rPr>
              <a:t>turn-key project, film covered greenhouse</a:t>
            </a:r>
          </a:p>
        </p:txBody>
      </p:sp>
    </p:spTree>
    <p:extLst>
      <p:ext uri="{BB962C8B-B14F-4D97-AF65-F5344CB8AC3E}">
        <p14:creationId xmlns:p14="http://schemas.microsoft.com/office/powerpoint/2010/main" val="2621155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6EDEE2F-C402-44E4-B057-8D9C6FD70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355" y="1098596"/>
            <a:ext cx="1705645" cy="3301954"/>
          </a:xfrm>
          <a:prstGeom prst="rect">
            <a:avLst/>
          </a:prstGeom>
        </p:spPr>
      </p:pic>
      <p:sp>
        <p:nvSpPr>
          <p:cNvPr id="15" name="object 32">
            <a:extLst>
              <a:ext uri="{FF2B5EF4-FFF2-40B4-BE49-F238E27FC236}">
                <a16:creationId xmlns:a16="http://schemas.microsoft.com/office/drawing/2014/main" id="{4FFCB629-39C3-40EE-B492-937042CEBAD5}"/>
              </a:ext>
            </a:extLst>
          </p:cNvPr>
          <p:cNvSpPr/>
          <p:nvPr/>
        </p:nvSpPr>
        <p:spPr>
          <a:xfrm>
            <a:off x="4592320" y="514350"/>
            <a:ext cx="2050928" cy="3989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1685" y="2625616"/>
            <a:ext cx="222885" cy="222885"/>
          </a:xfrm>
          <a:custGeom>
            <a:avLst/>
            <a:gdLst/>
            <a:ahLst/>
            <a:cxnLst/>
            <a:rect l="l" t="t" r="r" b="b"/>
            <a:pathLst>
              <a:path w="222884" h="222885">
                <a:moveTo>
                  <a:pt x="111379" y="0"/>
                </a:moveTo>
                <a:lnTo>
                  <a:pt x="68028" y="8753"/>
                </a:lnTo>
                <a:lnTo>
                  <a:pt x="32624" y="32624"/>
                </a:lnTo>
                <a:lnTo>
                  <a:pt x="8753" y="68028"/>
                </a:lnTo>
                <a:lnTo>
                  <a:pt x="0" y="111379"/>
                </a:lnTo>
                <a:lnTo>
                  <a:pt x="8753" y="154729"/>
                </a:lnTo>
                <a:lnTo>
                  <a:pt x="32624" y="190133"/>
                </a:lnTo>
                <a:lnTo>
                  <a:pt x="68028" y="214004"/>
                </a:lnTo>
                <a:lnTo>
                  <a:pt x="111379" y="222758"/>
                </a:lnTo>
                <a:lnTo>
                  <a:pt x="154735" y="214004"/>
                </a:lnTo>
                <a:lnTo>
                  <a:pt x="190138" y="190133"/>
                </a:lnTo>
                <a:lnTo>
                  <a:pt x="214006" y="154729"/>
                </a:lnTo>
                <a:lnTo>
                  <a:pt x="222758" y="111379"/>
                </a:lnTo>
                <a:lnTo>
                  <a:pt x="214006" y="68028"/>
                </a:lnTo>
                <a:lnTo>
                  <a:pt x="190138" y="32624"/>
                </a:lnTo>
                <a:lnTo>
                  <a:pt x="154735" y="8753"/>
                </a:lnTo>
                <a:lnTo>
                  <a:pt x="111379" y="0"/>
                </a:lnTo>
                <a:close/>
              </a:path>
            </a:pathLst>
          </a:custGeom>
          <a:solidFill>
            <a:srgbClr val="E98300"/>
          </a:solidFill>
          <a:ln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66CD9B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43454" y="2625617"/>
            <a:ext cx="222885" cy="222885"/>
          </a:xfrm>
          <a:custGeom>
            <a:avLst/>
            <a:gdLst/>
            <a:ahLst/>
            <a:cxnLst/>
            <a:rect l="l" t="t" r="r" b="b"/>
            <a:pathLst>
              <a:path w="222884" h="222885">
                <a:moveTo>
                  <a:pt x="111366" y="0"/>
                </a:moveTo>
                <a:lnTo>
                  <a:pt x="68017" y="8753"/>
                </a:lnTo>
                <a:lnTo>
                  <a:pt x="32618" y="32624"/>
                </a:lnTo>
                <a:lnTo>
                  <a:pt x="8751" y="68028"/>
                </a:lnTo>
                <a:lnTo>
                  <a:pt x="0" y="111379"/>
                </a:lnTo>
                <a:lnTo>
                  <a:pt x="8751" y="154729"/>
                </a:lnTo>
                <a:lnTo>
                  <a:pt x="32618" y="190133"/>
                </a:lnTo>
                <a:lnTo>
                  <a:pt x="68017" y="214004"/>
                </a:lnTo>
                <a:lnTo>
                  <a:pt x="111366" y="222758"/>
                </a:lnTo>
                <a:lnTo>
                  <a:pt x="154722" y="214004"/>
                </a:lnTo>
                <a:lnTo>
                  <a:pt x="190125" y="190133"/>
                </a:lnTo>
                <a:lnTo>
                  <a:pt x="213993" y="154729"/>
                </a:lnTo>
                <a:lnTo>
                  <a:pt x="222745" y="111379"/>
                </a:lnTo>
                <a:lnTo>
                  <a:pt x="213993" y="68028"/>
                </a:lnTo>
                <a:lnTo>
                  <a:pt x="190125" y="32624"/>
                </a:lnTo>
                <a:lnTo>
                  <a:pt x="154722" y="8753"/>
                </a:lnTo>
                <a:lnTo>
                  <a:pt x="111366" y="0"/>
                </a:lnTo>
                <a:close/>
              </a:path>
            </a:pathLst>
          </a:custGeom>
          <a:solidFill>
            <a:srgbClr val="E98300"/>
          </a:solidFill>
          <a:ln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3127" y="2421291"/>
            <a:ext cx="0" cy="628650"/>
          </a:xfrm>
          <a:custGeom>
            <a:avLst/>
            <a:gdLst/>
            <a:ahLst/>
            <a:cxnLst/>
            <a:rect l="l" t="t" r="r" b="b"/>
            <a:pathLst>
              <a:path h="628650">
                <a:moveTo>
                  <a:pt x="0" y="0"/>
                </a:moveTo>
                <a:lnTo>
                  <a:pt x="0" y="628319"/>
                </a:lnTo>
              </a:path>
            </a:pathLst>
          </a:custGeom>
          <a:ln w="11645"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54896" y="2431516"/>
            <a:ext cx="0" cy="628650"/>
          </a:xfrm>
          <a:custGeom>
            <a:avLst/>
            <a:gdLst/>
            <a:ahLst/>
            <a:cxnLst/>
            <a:rect l="l" t="t" r="r" b="b"/>
            <a:pathLst>
              <a:path h="628650">
                <a:moveTo>
                  <a:pt x="0" y="0"/>
                </a:moveTo>
                <a:lnTo>
                  <a:pt x="0" y="628319"/>
                </a:lnTo>
              </a:path>
            </a:pathLst>
          </a:custGeom>
          <a:ln w="11645"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8802" y="2735616"/>
            <a:ext cx="628650" cy="0"/>
          </a:xfrm>
          <a:custGeom>
            <a:avLst/>
            <a:gdLst/>
            <a:ahLst/>
            <a:cxnLst/>
            <a:rect l="l" t="t" r="r" b="b"/>
            <a:pathLst>
              <a:path w="628650">
                <a:moveTo>
                  <a:pt x="628319" y="0"/>
                </a:moveTo>
                <a:lnTo>
                  <a:pt x="0" y="0"/>
                </a:lnTo>
              </a:path>
            </a:pathLst>
          </a:custGeom>
          <a:ln w="11645"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40572" y="2737060"/>
            <a:ext cx="628650" cy="0"/>
          </a:xfrm>
          <a:custGeom>
            <a:avLst/>
            <a:gdLst/>
            <a:ahLst/>
            <a:cxnLst/>
            <a:rect l="l" t="t" r="r" b="b"/>
            <a:pathLst>
              <a:path w="628650">
                <a:moveTo>
                  <a:pt x="628319" y="0"/>
                </a:moveTo>
                <a:lnTo>
                  <a:pt x="0" y="0"/>
                </a:lnTo>
              </a:path>
            </a:pathLst>
          </a:custGeom>
          <a:ln w="11645"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19963" y="2737060"/>
            <a:ext cx="8049259" cy="0"/>
          </a:xfrm>
          <a:custGeom>
            <a:avLst/>
            <a:gdLst/>
            <a:ahLst/>
            <a:cxnLst/>
            <a:rect l="l" t="t" r="r" b="b"/>
            <a:pathLst>
              <a:path w="8049259">
                <a:moveTo>
                  <a:pt x="0" y="0"/>
                </a:moveTo>
                <a:lnTo>
                  <a:pt x="8048675" y="0"/>
                </a:lnTo>
              </a:path>
            </a:pathLst>
          </a:custGeom>
          <a:ln w="6350"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Tijdelijke aanduiding voor tekst 13">
            <a:extLst>
              <a:ext uri="{FF2B5EF4-FFF2-40B4-BE49-F238E27FC236}">
                <a16:creationId xmlns:a16="http://schemas.microsoft.com/office/drawing/2014/main" id="{06E45135-76D6-42F0-AA7B-14E1669B173D}"/>
              </a:ext>
            </a:extLst>
          </p:cNvPr>
          <p:cNvSpPr txBox="1">
            <a:spLocks/>
          </p:cNvSpPr>
          <p:nvPr/>
        </p:nvSpPr>
        <p:spPr>
          <a:xfrm>
            <a:off x="304800" y="1885950"/>
            <a:ext cx="8534400" cy="2895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sz="1800" dirty="0">
                <a:latin typeface="+mj-lt"/>
              </a:rPr>
              <a:t>From your vision						</a:t>
            </a:r>
            <a:endParaRPr lang="en-GB" sz="1800" b="1" dirty="0">
              <a:latin typeface="+mj-lt"/>
            </a:endParaRPr>
          </a:p>
        </p:txBody>
      </p:sp>
      <p:sp>
        <p:nvSpPr>
          <p:cNvPr id="36" name="Tijdelijke aanduiding voor tekst 13">
            <a:extLst>
              <a:ext uri="{FF2B5EF4-FFF2-40B4-BE49-F238E27FC236}">
                <a16:creationId xmlns:a16="http://schemas.microsoft.com/office/drawing/2014/main" id="{ACF18663-17A1-432D-AB6C-A4D1ECD3FA51}"/>
              </a:ext>
            </a:extLst>
          </p:cNvPr>
          <p:cNvSpPr txBox="1">
            <a:spLocks/>
          </p:cNvSpPr>
          <p:nvPr/>
        </p:nvSpPr>
        <p:spPr>
          <a:xfrm>
            <a:off x="4604230" y="1885950"/>
            <a:ext cx="4267200" cy="28956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800" b="1" dirty="0">
                <a:latin typeface="+mj-lt"/>
              </a:rPr>
              <a:t>To our solution</a:t>
            </a:r>
          </a:p>
        </p:txBody>
      </p:sp>
      <p:sp>
        <p:nvSpPr>
          <p:cNvPr id="38" name="object 6">
            <a:extLst>
              <a:ext uri="{FF2B5EF4-FFF2-40B4-BE49-F238E27FC236}">
                <a16:creationId xmlns:a16="http://schemas.microsoft.com/office/drawing/2014/main" id="{C4A2A638-940D-479E-A5EE-EAE798C8DA62}"/>
              </a:ext>
            </a:extLst>
          </p:cNvPr>
          <p:cNvSpPr/>
          <p:nvPr/>
        </p:nvSpPr>
        <p:spPr>
          <a:xfrm>
            <a:off x="645570" y="2660016"/>
            <a:ext cx="151200" cy="151200"/>
          </a:xfrm>
          <a:custGeom>
            <a:avLst/>
            <a:gdLst/>
            <a:ahLst/>
            <a:cxnLst/>
            <a:rect l="l" t="t" r="r" b="b"/>
            <a:pathLst>
              <a:path w="222884" h="222885">
                <a:moveTo>
                  <a:pt x="111379" y="0"/>
                </a:moveTo>
                <a:lnTo>
                  <a:pt x="68028" y="8753"/>
                </a:lnTo>
                <a:lnTo>
                  <a:pt x="32624" y="32624"/>
                </a:lnTo>
                <a:lnTo>
                  <a:pt x="8753" y="68028"/>
                </a:lnTo>
                <a:lnTo>
                  <a:pt x="0" y="111379"/>
                </a:lnTo>
                <a:lnTo>
                  <a:pt x="8753" y="154729"/>
                </a:lnTo>
                <a:lnTo>
                  <a:pt x="32624" y="190133"/>
                </a:lnTo>
                <a:lnTo>
                  <a:pt x="68028" y="214004"/>
                </a:lnTo>
                <a:lnTo>
                  <a:pt x="111379" y="222758"/>
                </a:lnTo>
                <a:lnTo>
                  <a:pt x="154735" y="214004"/>
                </a:lnTo>
                <a:lnTo>
                  <a:pt x="190138" y="190133"/>
                </a:lnTo>
                <a:lnTo>
                  <a:pt x="214006" y="154729"/>
                </a:lnTo>
                <a:lnTo>
                  <a:pt x="222758" y="111379"/>
                </a:lnTo>
                <a:lnTo>
                  <a:pt x="214006" y="68028"/>
                </a:lnTo>
                <a:lnTo>
                  <a:pt x="190138" y="32624"/>
                </a:lnTo>
                <a:lnTo>
                  <a:pt x="154735" y="8753"/>
                </a:lnTo>
                <a:lnTo>
                  <a:pt x="111379" y="0"/>
                </a:lnTo>
                <a:close/>
              </a:path>
            </a:pathLst>
          </a:custGeom>
          <a:solidFill>
            <a:srgbClr val="E98300"/>
          </a:solidFill>
          <a:ln>
            <a:solidFill>
              <a:srgbClr val="F1F3F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66CD9B"/>
              </a:solidFill>
            </a:endParaRPr>
          </a:p>
        </p:txBody>
      </p:sp>
      <p:sp>
        <p:nvSpPr>
          <p:cNvPr id="39" name="object 6">
            <a:extLst>
              <a:ext uri="{FF2B5EF4-FFF2-40B4-BE49-F238E27FC236}">
                <a16:creationId xmlns:a16="http://schemas.microsoft.com/office/drawing/2014/main" id="{890577D9-38B2-49F2-AE92-D526C68BCF6C}"/>
              </a:ext>
            </a:extLst>
          </p:cNvPr>
          <p:cNvSpPr/>
          <p:nvPr/>
        </p:nvSpPr>
        <p:spPr>
          <a:xfrm>
            <a:off x="8279296" y="2660016"/>
            <a:ext cx="151200" cy="151200"/>
          </a:xfrm>
          <a:custGeom>
            <a:avLst/>
            <a:gdLst/>
            <a:ahLst/>
            <a:cxnLst/>
            <a:rect l="l" t="t" r="r" b="b"/>
            <a:pathLst>
              <a:path w="222884" h="222885">
                <a:moveTo>
                  <a:pt x="111379" y="0"/>
                </a:moveTo>
                <a:lnTo>
                  <a:pt x="68028" y="8753"/>
                </a:lnTo>
                <a:lnTo>
                  <a:pt x="32624" y="32624"/>
                </a:lnTo>
                <a:lnTo>
                  <a:pt x="8753" y="68028"/>
                </a:lnTo>
                <a:lnTo>
                  <a:pt x="0" y="111379"/>
                </a:lnTo>
                <a:lnTo>
                  <a:pt x="8753" y="154729"/>
                </a:lnTo>
                <a:lnTo>
                  <a:pt x="32624" y="190133"/>
                </a:lnTo>
                <a:lnTo>
                  <a:pt x="68028" y="214004"/>
                </a:lnTo>
                <a:lnTo>
                  <a:pt x="111379" y="222758"/>
                </a:lnTo>
                <a:lnTo>
                  <a:pt x="154735" y="214004"/>
                </a:lnTo>
                <a:lnTo>
                  <a:pt x="190138" y="190133"/>
                </a:lnTo>
                <a:lnTo>
                  <a:pt x="214006" y="154729"/>
                </a:lnTo>
                <a:lnTo>
                  <a:pt x="222758" y="111379"/>
                </a:lnTo>
                <a:lnTo>
                  <a:pt x="214006" y="68028"/>
                </a:lnTo>
                <a:lnTo>
                  <a:pt x="190138" y="32624"/>
                </a:lnTo>
                <a:lnTo>
                  <a:pt x="154735" y="8753"/>
                </a:lnTo>
                <a:lnTo>
                  <a:pt x="111379" y="0"/>
                </a:lnTo>
                <a:close/>
              </a:path>
            </a:pathLst>
          </a:custGeom>
          <a:solidFill>
            <a:srgbClr val="E98300"/>
          </a:solidFill>
          <a:ln>
            <a:solidFill>
              <a:srgbClr val="F1F3F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66CD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2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5" grpId="0" animBg="1"/>
      <p:bldP spid="35" grpId="0"/>
      <p:bldP spid="36" grpId="0"/>
      <p:bldP spid="38" grpId="0" animBg="1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zitten, man, groot&#10;&#10;Automatisch gegenereerde beschrijving">
            <a:extLst>
              <a:ext uri="{FF2B5EF4-FFF2-40B4-BE49-F238E27FC236}">
                <a16:creationId xmlns:a16="http://schemas.microsoft.com/office/drawing/2014/main" id="{C7E58598-A0B3-4CC6-945D-35BED31AF8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4153" y="1115677"/>
            <a:ext cx="2930339" cy="219775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7AB12D-917D-47A7-B058-3609101D6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8830"/>
            <a:ext cx="3200400" cy="2136011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9EBF608-6606-46DA-A840-4BBD53241A59}"/>
              </a:ext>
            </a:extLst>
          </p:cNvPr>
          <p:cNvSpPr txBox="1">
            <a:spLocks/>
          </p:cNvSpPr>
          <p:nvPr/>
        </p:nvSpPr>
        <p:spPr>
          <a:xfrm>
            <a:off x="3429000" y="3829135"/>
            <a:ext cx="5154706" cy="7553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1600" b="1" kern="1200" dirty="0">
                <a:solidFill>
                  <a:srgbClr val="E98300"/>
                </a:solidFill>
                <a:latin typeface="+mj-lt"/>
                <a:ea typeface="+mj-ea"/>
                <a:cs typeface="+mj-cs"/>
              </a:rPr>
              <a:t>Latia Resource &amp; Training Centre, Isinya, Kenya</a:t>
            </a:r>
          </a:p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E98300"/>
                </a:solidFill>
              </a:rPr>
              <a:t>3 x’s different technology level high wire vegetable project</a:t>
            </a:r>
            <a:endParaRPr lang="en-US" sz="1600" b="1" kern="1200" dirty="0">
              <a:solidFill>
                <a:srgbClr val="E98300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E65D21-1ABA-4D5E-A37E-7B68E899D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350"/>
            <a:ext cx="4800600" cy="268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73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E6F6AF5-C142-4807-8E5A-0C6BD5602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4" y="742951"/>
            <a:ext cx="3413595" cy="27432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E6FB04A-F9FA-4A3C-8688-1F8D51F27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99" b="21739"/>
          <a:stretch/>
        </p:blipFill>
        <p:spPr>
          <a:xfrm>
            <a:off x="1143000" y="3484974"/>
            <a:ext cx="1436054" cy="134462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009B295-8153-4A50-AC3B-9626865F2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971" y="742951"/>
            <a:ext cx="3656030" cy="274202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1F639E6-CEF1-4657-B675-95C7A8076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773207"/>
            <a:ext cx="2133600" cy="1241989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468FCED-C6D0-44C5-BE76-AAAB2A4669E6}"/>
              </a:ext>
            </a:extLst>
          </p:cNvPr>
          <p:cNvSpPr txBox="1">
            <a:spLocks/>
          </p:cNvSpPr>
          <p:nvPr/>
        </p:nvSpPr>
        <p:spPr>
          <a:xfrm>
            <a:off x="2133600" y="3679947"/>
            <a:ext cx="5154706" cy="7553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1600" b="1" kern="1200" dirty="0">
                <a:solidFill>
                  <a:srgbClr val="E98300"/>
                </a:solidFill>
                <a:latin typeface="+mj-lt"/>
                <a:ea typeface="+mj-ea"/>
                <a:cs typeface="+mj-cs"/>
              </a:rPr>
              <a:t>Rwanda Best Training Centre, Rwanda</a:t>
            </a:r>
          </a:p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E98300"/>
                </a:solidFill>
              </a:rPr>
              <a:t>High wire vegetable project</a:t>
            </a:r>
            <a:endParaRPr lang="en-US" sz="1600" b="1" kern="1200" dirty="0">
              <a:solidFill>
                <a:srgbClr val="E98300"/>
              </a:solidFill>
            </a:endParaRPr>
          </a:p>
        </p:txBody>
      </p:sp>
      <p:pic>
        <p:nvPicPr>
          <p:cNvPr id="9" name="Afbeelding 8" descr="Afbeelding met persoon, gebouw, man, staand&#10;&#10;Automatisch gegenereerde beschrijving">
            <a:extLst>
              <a:ext uri="{FF2B5EF4-FFF2-40B4-BE49-F238E27FC236}">
                <a16:creationId xmlns:a16="http://schemas.microsoft.com/office/drawing/2014/main" id="{229DB8CB-4A82-4E44-886A-AD31B1D7CE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2055244"/>
            <a:ext cx="2130516" cy="142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494643E-9769-4429-A0FD-92FE286E1E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370" y="859085"/>
            <a:ext cx="1913966" cy="1435474"/>
          </a:xfrm>
          <a:prstGeom prst="rect">
            <a:avLst/>
          </a:prstGeom>
        </p:spPr>
      </p:pic>
      <p:pic>
        <p:nvPicPr>
          <p:cNvPr id="5" name="Afbeelding 4" descr="Afbeelding met gras, buiten, berg, rots&#10;&#10;Automatisch gegenereerde beschrijving">
            <a:extLst>
              <a:ext uri="{FF2B5EF4-FFF2-40B4-BE49-F238E27FC236}">
                <a16:creationId xmlns:a16="http://schemas.microsoft.com/office/drawing/2014/main" id="{B4795EB9-6B97-4F65-92B3-57F9F13B2F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r="15556" b="26296"/>
          <a:stretch/>
        </p:blipFill>
        <p:spPr>
          <a:xfrm>
            <a:off x="62073" y="839040"/>
            <a:ext cx="4495800" cy="2543676"/>
          </a:xfrm>
          <a:prstGeom prst="rect">
            <a:avLst/>
          </a:prstGeom>
        </p:spPr>
      </p:pic>
      <p:pic>
        <p:nvPicPr>
          <p:cNvPr id="7" name="Afbeelding 6" descr="Afbeelding met geel, trein, spoor, zitten&#10;&#10;Automatisch gegenereerde beschrijving">
            <a:extLst>
              <a:ext uri="{FF2B5EF4-FFF2-40B4-BE49-F238E27FC236}">
                <a16:creationId xmlns:a16="http://schemas.microsoft.com/office/drawing/2014/main" id="{6B01F25E-DB2A-48BA-A096-BFA1973E3F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94" y="2803679"/>
            <a:ext cx="2209801" cy="1657351"/>
          </a:xfrm>
          <a:prstGeom prst="rect">
            <a:avLst/>
          </a:prstGeom>
        </p:spPr>
      </p:pic>
      <p:pic>
        <p:nvPicPr>
          <p:cNvPr id="9" name="Afbeelding 8" descr="Afbeelding met gebouw, binnen, trein, venster&#10;&#10;Automatisch gegenereerde beschrijving">
            <a:extLst>
              <a:ext uri="{FF2B5EF4-FFF2-40B4-BE49-F238E27FC236}">
                <a16:creationId xmlns:a16="http://schemas.microsoft.com/office/drawing/2014/main" id="{6D1D682F-DFB8-4D6D-BA01-11C73A2396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00" y="846655"/>
            <a:ext cx="2401727" cy="180129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752A0145-4D84-42F0-B8C4-8B46649B4851}"/>
              </a:ext>
            </a:extLst>
          </p:cNvPr>
          <p:cNvSpPr txBox="1">
            <a:spLocks/>
          </p:cNvSpPr>
          <p:nvPr/>
        </p:nvSpPr>
        <p:spPr>
          <a:xfrm>
            <a:off x="-650312" y="3486150"/>
            <a:ext cx="5154706" cy="7553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1600" b="1" kern="1200" dirty="0">
                <a:solidFill>
                  <a:srgbClr val="E98300"/>
                </a:solidFill>
                <a:latin typeface="+mj-lt"/>
                <a:ea typeface="+mj-ea"/>
                <a:cs typeface="+mj-cs"/>
              </a:rPr>
              <a:t>Sopyrwa Horizon, Rwanda</a:t>
            </a:r>
          </a:p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E98300"/>
                </a:solidFill>
              </a:rPr>
              <a:t>Propagation greenhouse project</a:t>
            </a:r>
            <a:endParaRPr lang="en-US" sz="1600" b="1" kern="1200" dirty="0">
              <a:solidFill>
                <a:srgbClr val="E98300"/>
              </a:solidFill>
            </a:endParaRPr>
          </a:p>
        </p:txBody>
      </p:sp>
      <p:pic>
        <p:nvPicPr>
          <p:cNvPr id="12" name="Afbeelding 11" descr="Afbeelding met binnen, gebouw, zitten, klein&#10;&#10;Automatisch gegenereerde beschrijving">
            <a:extLst>
              <a:ext uri="{FF2B5EF4-FFF2-40B4-BE49-F238E27FC236}">
                <a16:creationId xmlns:a16="http://schemas.microsoft.com/office/drawing/2014/main" id="{E2C49EEB-4822-47C6-9EFC-130D6CCF6A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9" t="15926" r="14445" b="12963"/>
          <a:stretch/>
        </p:blipFill>
        <p:spPr>
          <a:xfrm>
            <a:off x="4620021" y="2827026"/>
            <a:ext cx="2060179" cy="165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29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 descr="Afbeelding met buiten, gras, gebouw, trein&#10;&#10;Automatisch gegenereerde beschrijving">
            <a:extLst>
              <a:ext uri="{FF2B5EF4-FFF2-40B4-BE49-F238E27FC236}">
                <a16:creationId xmlns:a16="http://schemas.microsoft.com/office/drawing/2014/main" id="{7692F3B4-1781-40FF-A03C-0C3536907F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0"/>
          <a:stretch/>
        </p:blipFill>
        <p:spPr>
          <a:xfrm>
            <a:off x="6308165" y="742950"/>
            <a:ext cx="2835835" cy="2064124"/>
          </a:xfrm>
          <a:prstGeom prst="rect">
            <a:avLst/>
          </a:prstGeom>
        </p:spPr>
      </p:pic>
      <p:pic>
        <p:nvPicPr>
          <p:cNvPr id="9" name="Afbeelding 8" descr="Afbeelding met buiten, persoon, man, staand&#10;&#10;Automatisch gegenereerde beschrijving">
            <a:extLst>
              <a:ext uri="{FF2B5EF4-FFF2-40B4-BE49-F238E27FC236}">
                <a16:creationId xmlns:a16="http://schemas.microsoft.com/office/drawing/2014/main" id="{501297AE-6FDA-4F10-9955-1CF6C0305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5" y="742950"/>
            <a:ext cx="2752165" cy="2064124"/>
          </a:xfrm>
          <a:prstGeom prst="rect">
            <a:avLst/>
          </a:prstGeom>
        </p:spPr>
      </p:pic>
      <p:pic>
        <p:nvPicPr>
          <p:cNvPr id="22" name="Afbeelding 21" descr="Afbeelding met gras, object, groen, bewolkt&#10;&#10;Automatisch gegenereerde beschrijving">
            <a:extLst>
              <a:ext uri="{FF2B5EF4-FFF2-40B4-BE49-F238E27FC236}">
                <a16:creationId xmlns:a16="http://schemas.microsoft.com/office/drawing/2014/main" id="{68F7E860-1F8D-4653-919D-21E009A221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33"/>
          <a:stretch/>
        </p:blipFill>
        <p:spPr>
          <a:xfrm>
            <a:off x="2814917" y="742950"/>
            <a:ext cx="3361765" cy="2064124"/>
          </a:xfrm>
          <a:prstGeom prst="rect">
            <a:avLst/>
          </a:prstGeom>
        </p:spPr>
      </p:pic>
      <p:pic>
        <p:nvPicPr>
          <p:cNvPr id="24" name="Afbeelding 23" descr="Afbeelding met buiten, gras, man, staand&#10;&#10;Automatisch gegenereerde beschrijving">
            <a:extLst>
              <a:ext uri="{FF2B5EF4-FFF2-40B4-BE49-F238E27FC236}">
                <a16:creationId xmlns:a16="http://schemas.microsoft.com/office/drawing/2014/main" id="{2A22352E-06F1-4145-B61F-B3A9D8381E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80" y="2869827"/>
            <a:ext cx="2438400" cy="1828800"/>
          </a:xfrm>
          <a:prstGeom prst="rect">
            <a:avLst/>
          </a:prstGeom>
        </p:spPr>
      </p:pic>
      <p:pic>
        <p:nvPicPr>
          <p:cNvPr id="30" name="Afbeelding 29" descr="Afbeelding met gebouw, boom, straat, trottoir&#10;&#10;Automatisch gegenereerde beschrijving">
            <a:extLst>
              <a:ext uri="{FF2B5EF4-FFF2-40B4-BE49-F238E27FC236}">
                <a16:creationId xmlns:a16="http://schemas.microsoft.com/office/drawing/2014/main" id="{B94BBCE8-6BF0-4354-BA97-1856D893EF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14"/>
          <a:stretch/>
        </p:blipFill>
        <p:spPr>
          <a:xfrm>
            <a:off x="4019550" y="2900083"/>
            <a:ext cx="1063438" cy="1828800"/>
          </a:xfrm>
          <a:prstGeom prst="rect">
            <a:avLst/>
          </a:prstGeom>
        </p:spPr>
      </p:pic>
      <p:sp>
        <p:nvSpPr>
          <p:cNvPr id="36" name="Titel 1">
            <a:extLst>
              <a:ext uri="{FF2B5EF4-FFF2-40B4-BE49-F238E27FC236}">
                <a16:creationId xmlns:a16="http://schemas.microsoft.com/office/drawing/2014/main" id="{3D308F11-171C-4437-96ED-C692B94C2EE0}"/>
              </a:ext>
            </a:extLst>
          </p:cNvPr>
          <p:cNvSpPr txBox="1">
            <a:spLocks/>
          </p:cNvSpPr>
          <p:nvPr/>
        </p:nvSpPr>
        <p:spPr>
          <a:xfrm>
            <a:off x="5156815" y="2972258"/>
            <a:ext cx="3910985" cy="6770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200" b="1" kern="1200" dirty="0">
                <a:solidFill>
                  <a:srgbClr val="E98300"/>
                </a:solidFill>
                <a:latin typeface="+mj-lt"/>
                <a:ea typeface="+mj-ea"/>
                <a:cs typeface="+mj-cs"/>
              </a:rPr>
              <a:t>1 ha tropical lowland, high-wire vegetable greenhouse, Abuja, Nigeria</a:t>
            </a:r>
          </a:p>
          <a:p>
            <a:pPr>
              <a:spcAft>
                <a:spcPts val="600"/>
              </a:spcAft>
            </a:pPr>
            <a:r>
              <a:rPr lang="en-US" sz="1200" b="1" kern="1200" dirty="0">
                <a:solidFill>
                  <a:srgbClr val="E98300"/>
                </a:solidFill>
                <a:latin typeface="+mj-lt"/>
                <a:ea typeface="+mj-ea"/>
                <a:cs typeface="+mj-cs"/>
              </a:rPr>
              <a:t>turn-key project film covered greenhouse</a:t>
            </a:r>
          </a:p>
        </p:txBody>
      </p:sp>
      <p:pic>
        <p:nvPicPr>
          <p:cNvPr id="32" name="Afbeelding 31" descr="Afbeelding met persoon, buiten, man, gras&#10;&#10;Automatisch gegenereerde beschrijving">
            <a:extLst>
              <a:ext uri="{FF2B5EF4-FFF2-40B4-BE49-F238E27FC236}">
                <a16:creationId xmlns:a16="http://schemas.microsoft.com/office/drawing/2014/main" id="{3F81CCE0-2A51-4792-9181-1DF3EEF09D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1983"/>
            <a:ext cx="1428750" cy="1905000"/>
          </a:xfrm>
          <a:prstGeom prst="rect">
            <a:avLst/>
          </a:prstGeom>
        </p:spPr>
      </p:pic>
      <p:pic>
        <p:nvPicPr>
          <p:cNvPr id="34" name="Afbeelding 33" descr="Afbeelding met gras, voedsel, buiten, fruit&#10;&#10;Automatisch gegenereerde beschrijving">
            <a:extLst>
              <a:ext uri="{FF2B5EF4-FFF2-40B4-BE49-F238E27FC236}">
                <a16:creationId xmlns:a16="http://schemas.microsoft.com/office/drawing/2014/main" id="{956BA606-35C7-4E8A-B423-76CD36BC6E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" b="11486"/>
          <a:stretch/>
        </p:blipFill>
        <p:spPr>
          <a:xfrm>
            <a:off x="6434418" y="3814483"/>
            <a:ext cx="824621" cy="910294"/>
          </a:xfrm>
          <a:prstGeom prst="rect">
            <a:avLst/>
          </a:prstGeom>
        </p:spPr>
      </p:pic>
      <p:pic>
        <p:nvPicPr>
          <p:cNvPr id="43" name="Afbeelding 42" descr="Afbeelding met plant, voedsel, tafel, groen&#10;&#10;Automatisch gegenereerde beschrijving">
            <a:extLst>
              <a:ext uri="{FF2B5EF4-FFF2-40B4-BE49-F238E27FC236}">
                <a16:creationId xmlns:a16="http://schemas.microsoft.com/office/drawing/2014/main" id="{3BF9C4A7-28CA-4BB4-8CF9-292A2737CD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58" y="3814483"/>
            <a:ext cx="457200" cy="914400"/>
          </a:xfrm>
          <a:prstGeom prst="rect">
            <a:avLst/>
          </a:prstGeom>
        </p:spPr>
      </p:pic>
      <p:pic>
        <p:nvPicPr>
          <p:cNvPr id="45" name="Afbeelding 44" descr="Afbeelding met voedsel, peper, binnen, fruit&#10;&#10;Automatisch gegenereerde beschrijving">
            <a:extLst>
              <a:ext uri="{FF2B5EF4-FFF2-40B4-BE49-F238E27FC236}">
                <a16:creationId xmlns:a16="http://schemas.microsoft.com/office/drawing/2014/main" id="{07FE34F9-8091-4B76-ADCF-C66D91F1A7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517" y="3814483"/>
            <a:ext cx="690284" cy="920379"/>
          </a:xfrm>
          <a:prstGeom prst="rect">
            <a:avLst/>
          </a:prstGeom>
        </p:spPr>
      </p:pic>
      <p:pic>
        <p:nvPicPr>
          <p:cNvPr id="47" name="Afbeelding 46" descr="Afbeelding met voedsel, fruit, gevuld, doos&#10;&#10;Automatisch gegenereerde beschrijving">
            <a:extLst>
              <a:ext uri="{FF2B5EF4-FFF2-40B4-BE49-F238E27FC236}">
                <a16:creationId xmlns:a16="http://schemas.microsoft.com/office/drawing/2014/main" id="{98D69474-2120-4418-AF4E-6A8E40688B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80"/>
          <a:stretch/>
        </p:blipFill>
        <p:spPr>
          <a:xfrm>
            <a:off x="7292656" y="3803277"/>
            <a:ext cx="957263" cy="91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76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E093401B-8B7B-400D-81CF-AB8A48E3D873}"/>
              </a:ext>
            </a:extLst>
          </p:cNvPr>
          <p:cNvSpPr txBox="1">
            <a:spLocks/>
          </p:cNvSpPr>
          <p:nvPr/>
        </p:nvSpPr>
        <p:spPr>
          <a:xfrm>
            <a:off x="4737846" y="3513959"/>
            <a:ext cx="4204448" cy="6770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200" b="1" kern="1200" dirty="0">
                <a:solidFill>
                  <a:srgbClr val="E98300"/>
                </a:solidFill>
                <a:latin typeface="+mj-lt"/>
                <a:ea typeface="+mj-ea"/>
                <a:cs typeface="+mj-cs"/>
              </a:rPr>
              <a:t>1 ha tropical lowland, high-wire vegetable greenhouse, Abuja, Nigeria</a:t>
            </a:r>
          </a:p>
          <a:p>
            <a:pPr>
              <a:spcAft>
                <a:spcPts val="600"/>
              </a:spcAft>
            </a:pPr>
            <a:r>
              <a:rPr lang="en-US" sz="1200" b="1" kern="1200" dirty="0">
                <a:solidFill>
                  <a:srgbClr val="E98300"/>
                </a:solidFill>
                <a:latin typeface="+mj-lt"/>
                <a:ea typeface="+mj-ea"/>
                <a:cs typeface="+mj-cs"/>
              </a:rPr>
              <a:t>turn-key project film covered greenhouse</a:t>
            </a:r>
          </a:p>
        </p:txBody>
      </p:sp>
      <p:pic>
        <p:nvPicPr>
          <p:cNvPr id="17" name="Afbeelding 16" descr="Afbeelding met voedsel, fruit, gevuld, tafel&#10;&#10;Automatisch gegenereerde beschrijving">
            <a:extLst>
              <a:ext uri="{FF2B5EF4-FFF2-40B4-BE49-F238E27FC236}">
                <a16:creationId xmlns:a16="http://schemas.microsoft.com/office/drawing/2014/main" id="{A27ECF48-FF21-4DD4-B934-FB6D27D87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44" r="4" b="42421"/>
          <a:stretch/>
        </p:blipFill>
        <p:spPr>
          <a:xfrm>
            <a:off x="1109634" y="10"/>
            <a:ext cx="1697337" cy="1071272"/>
          </a:xfrm>
          <a:prstGeom prst="rect">
            <a:avLst/>
          </a:prstGeom>
        </p:spPr>
      </p:pic>
      <p:pic>
        <p:nvPicPr>
          <p:cNvPr id="12" name="Afbeelding 11" descr="Afbeelding met buiten, zitten, boom, groen&#10;&#10;Automatisch gegenereerde beschrijving">
            <a:extLst>
              <a:ext uri="{FF2B5EF4-FFF2-40B4-BE49-F238E27FC236}">
                <a16:creationId xmlns:a16="http://schemas.microsoft.com/office/drawing/2014/main" id="{714DA5CA-83C7-4833-8817-D5378C2D71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21" r="5" b="30101"/>
          <a:stretch/>
        </p:blipFill>
        <p:spPr>
          <a:xfrm>
            <a:off x="20" y="1116111"/>
            <a:ext cx="2806950" cy="2300991"/>
          </a:xfrm>
          <a:custGeom>
            <a:avLst/>
            <a:gdLst>
              <a:gd name="connsiteX0" fmla="*/ 0 w 3742628"/>
              <a:gd name="connsiteY0" fmla="*/ 0 h 3067989"/>
              <a:gd name="connsiteX1" fmla="*/ 3742628 w 3742628"/>
              <a:gd name="connsiteY1" fmla="*/ 0 h 3067989"/>
              <a:gd name="connsiteX2" fmla="*/ 3742628 w 3742628"/>
              <a:gd name="connsiteY2" fmla="*/ 2040780 h 3067989"/>
              <a:gd name="connsiteX3" fmla="*/ 1398494 w 3742628"/>
              <a:gd name="connsiteY3" fmla="*/ 2040780 h 3067989"/>
              <a:gd name="connsiteX4" fmla="*/ 1398494 w 3742628"/>
              <a:gd name="connsiteY4" fmla="*/ 3067989 h 3067989"/>
              <a:gd name="connsiteX5" fmla="*/ 0 w 3742628"/>
              <a:gd name="connsiteY5" fmla="*/ 3067989 h 306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2628" h="3067989">
                <a:moveTo>
                  <a:pt x="0" y="0"/>
                </a:moveTo>
                <a:lnTo>
                  <a:pt x="3742628" y="0"/>
                </a:lnTo>
                <a:lnTo>
                  <a:pt x="3742628" y="2040780"/>
                </a:lnTo>
                <a:lnTo>
                  <a:pt x="1398494" y="2040780"/>
                </a:lnTo>
                <a:lnTo>
                  <a:pt x="1398494" y="3067989"/>
                </a:lnTo>
                <a:lnTo>
                  <a:pt x="0" y="3067989"/>
                </a:lnTo>
                <a:close/>
              </a:path>
            </a:pathLst>
          </a:custGeom>
        </p:spPr>
      </p:pic>
      <p:pic>
        <p:nvPicPr>
          <p:cNvPr id="14" name="Afbeelding 13" descr="Afbeelding met buiten, boom, straat, jong&#10;&#10;Automatisch gegenereerde beschrijving">
            <a:extLst>
              <a:ext uri="{FF2B5EF4-FFF2-40B4-BE49-F238E27FC236}">
                <a16:creationId xmlns:a16="http://schemas.microsoft.com/office/drawing/2014/main" id="{4A9CA137-5C0B-4EED-B8BB-C14E57D42A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7097" b="3572"/>
          <a:stretch/>
        </p:blipFill>
        <p:spPr>
          <a:xfrm>
            <a:off x="1185834" y="2727961"/>
            <a:ext cx="1481166" cy="2053589"/>
          </a:xfrm>
          <a:prstGeom prst="rect">
            <a:avLst/>
          </a:prstGeom>
        </p:spPr>
      </p:pic>
      <p:pic>
        <p:nvPicPr>
          <p:cNvPr id="16" name="Afbeelding 15" descr="Afbeelding met buiten, groen, groot, boom&#10;&#10;Automatisch gegenereerde beschrijving">
            <a:extLst>
              <a:ext uri="{FF2B5EF4-FFF2-40B4-BE49-F238E27FC236}">
                <a16:creationId xmlns:a16="http://schemas.microsoft.com/office/drawing/2014/main" id="{B09047EF-F992-499D-933F-ECE6AFCB1F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15" b="3"/>
          <a:stretch/>
        </p:blipFill>
        <p:spPr>
          <a:xfrm>
            <a:off x="2856089" y="10"/>
            <a:ext cx="2547146" cy="3417092"/>
          </a:xfrm>
          <a:custGeom>
            <a:avLst/>
            <a:gdLst>
              <a:gd name="connsiteX0" fmla="*/ 0 w 3396195"/>
              <a:gd name="connsiteY0" fmla="*/ 0 h 4556136"/>
              <a:gd name="connsiteX1" fmla="*/ 3396195 w 3396195"/>
              <a:gd name="connsiteY1" fmla="*/ 0 h 4556136"/>
              <a:gd name="connsiteX2" fmla="*/ 3396195 w 3396195"/>
              <a:gd name="connsiteY2" fmla="*/ 1424457 h 4556136"/>
              <a:gd name="connsiteX3" fmla="*/ 2274902 w 3396195"/>
              <a:gd name="connsiteY3" fmla="*/ 1424457 h 4556136"/>
              <a:gd name="connsiteX4" fmla="*/ 2274902 w 3396195"/>
              <a:gd name="connsiteY4" fmla="*/ 4556136 h 4556136"/>
              <a:gd name="connsiteX5" fmla="*/ 0 w 3396195"/>
              <a:gd name="connsiteY5" fmla="*/ 4556136 h 455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195" h="4556136">
                <a:moveTo>
                  <a:pt x="0" y="0"/>
                </a:moveTo>
                <a:lnTo>
                  <a:pt x="3396195" y="0"/>
                </a:lnTo>
                <a:lnTo>
                  <a:pt x="3396195" y="1424457"/>
                </a:lnTo>
                <a:lnTo>
                  <a:pt x="2274902" y="1424457"/>
                </a:lnTo>
                <a:lnTo>
                  <a:pt x="2274902" y="4556136"/>
                </a:lnTo>
                <a:lnTo>
                  <a:pt x="0" y="4556136"/>
                </a:lnTo>
                <a:close/>
              </a:path>
            </a:pathLst>
          </a:custGeom>
        </p:spPr>
      </p:pic>
      <p:pic>
        <p:nvPicPr>
          <p:cNvPr id="2" name="Afbeelding 1" descr="Afbeelding met buiten, vrachtwagen, man, mensen&#10;&#10;Automatisch gegenereerde beschrijving">
            <a:extLst>
              <a:ext uri="{FF2B5EF4-FFF2-40B4-BE49-F238E27FC236}">
                <a16:creationId xmlns:a16="http://schemas.microsoft.com/office/drawing/2014/main" id="{F2A312E4-1963-4545-BBDB-8246863945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975"/>
          <a:stretch/>
        </p:blipFill>
        <p:spPr>
          <a:xfrm>
            <a:off x="4616777" y="1116111"/>
            <a:ext cx="4527222" cy="2292544"/>
          </a:xfrm>
          <a:prstGeom prst="rect">
            <a:avLst/>
          </a:prstGeom>
        </p:spPr>
      </p:pic>
      <p:pic>
        <p:nvPicPr>
          <p:cNvPr id="9" name="Afbeelding 8" descr="Afbeelding met buiten, gras, man, staand&#10;&#10;Automatisch gegenereerde beschrijving">
            <a:extLst>
              <a:ext uri="{FF2B5EF4-FFF2-40B4-BE49-F238E27FC236}">
                <a16:creationId xmlns:a16="http://schemas.microsoft.com/office/drawing/2014/main" id="{4379B140-3B56-4683-9B1F-7E72BA954E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0" r="-8" b="-8"/>
          <a:stretch/>
        </p:blipFill>
        <p:spPr>
          <a:xfrm>
            <a:off x="2856089" y="3475168"/>
            <a:ext cx="1697337" cy="106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32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C49E6F7-40ED-4D01-9739-5EF4C8C9F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0" r="31067"/>
          <a:stretch/>
        </p:blipFill>
        <p:spPr>
          <a:xfrm>
            <a:off x="3413868" y="679187"/>
            <a:ext cx="2316263" cy="4114802"/>
          </a:xfrm>
          <a:prstGeom prst="rect">
            <a:avLst/>
          </a:prstGeom>
        </p:spPr>
      </p:pic>
      <p:pic>
        <p:nvPicPr>
          <p:cNvPr id="4" name="Afbeelding 3" descr="Afbeelding met hek, buiten, gebouw, gras&#10;&#10;Automatisch gegenereerde beschrijving">
            <a:extLst>
              <a:ext uri="{FF2B5EF4-FFF2-40B4-BE49-F238E27FC236}">
                <a16:creationId xmlns:a16="http://schemas.microsoft.com/office/drawing/2014/main" id="{166E955B-8846-4A4B-9163-5FC05E9671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29134" y="757628"/>
            <a:ext cx="3298266" cy="1978960"/>
          </a:xfrm>
          <a:prstGeom prst="rect">
            <a:avLst/>
          </a:prstGeom>
        </p:spPr>
      </p:pic>
      <p:pic>
        <p:nvPicPr>
          <p:cNvPr id="6" name="Afbeelding 5" descr="Afbeelding met buiten, gebouw, brug, water&#10;&#10;Automatisch gegenereerde beschrijving">
            <a:extLst>
              <a:ext uri="{FF2B5EF4-FFF2-40B4-BE49-F238E27FC236}">
                <a16:creationId xmlns:a16="http://schemas.microsoft.com/office/drawing/2014/main" id="{F8E445F4-AF3A-44A1-9F3E-08F5D150AC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5807635" y="740148"/>
            <a:ext cx="3327400" cy="1996440"/>
          </a:xfrm>
          <a:prstGeom prst="rect">
            <a:avLst/>
          </a:prstGeom>
        </p:spPr>
      </p:pic>
      <p:pic>
        <p:nvPicPr>
          <p:cNvPr id="8" name="Afbeelding 7" descr="Afbeelding met gebouw, zitten, trottoir, steen&#10;&#10;Automatisch gegenereerde beschrijving">
            <a:extLst>
              <a:ext uri="{FF2B5EF4-FFF2-40B4-BE49-F238E27FC236}">
                <a16:creationId xmlns:a16="http://schemas.microsoft.com/office/drawing/2014/main" id="{355951F0-6F70-4703-8E4C-234A19E243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670" y="3876116"/>
            <a:ext cx="719838" cy="959784"/>
          </a:xfrm>
          <a:prstGeom prst="rect">
            <a:avLst/>
          </a:prstGeom>
        </p:spPr>
      </p:pic>
      <p:pic>
        <p:nvPicPr>
          <p:cNvPr id="10" name="Afbeelding 9" descr="Afbeelding met buiten, gebouw, trein, licht&#10;&#10;Automatisch gegenereerde beschrijving">
            <a:extLst>
              <a:ext uri="{FF2B5EF4-FFF2-40B4-BE49-F238E27FC236}">
                <a16:creationId xmlns:a16="http://schemas.microsoft.com/office/drawing/2014/main" id="{A869E463-C1EF-4924-812E-151C23EC94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690659"/>
            <a:ext cx="1515035" cy="1136276"/>
          </a:xfrm>
          <a:prstGeom prst="rect">
            <a:avLst/>
          </a:prstGeom>
        </p:spPr>
      </p:pic>
      <p:pic>
        <p:nvPicPr>
          <p:cNvPr id="12" name="Afbeelding 11" descr="Afbeelding met buiten, spoor, gebouw, trein&#10;&#10;Automatisch gegenereerde beschrijving">
            <a:extLst>
              <a:ext uri="{FF2B5EF4-FFF2-40B4-BE49-F238E27FC236}">
                <a16:creationId xmlns:a16="http://schemas.microsoft.com/office/drawing/2014/main" id="{AFE13FBC-964B-4309-8D1F-F8BFD555B0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4"/>
          <a:stretch/>
        </p:blipFill>
        <p:spPr>
          <a:xfrm>
            <a:off x="29133" y="2650435"/>
            <a:ext cx="3298267" cy="2171569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89EA69DD-84C3-43A5-88E7-86A0C7345E79}"/>
              </a:ext>
            </a:extLst>
          </p:cNvPr>
          <p:cNvSpPr txBox="1">
            <a:spLocks/>
          </p:cNvSpPr>
          <p:nvPr/>
        </p:nvSpPr>
        <p:spPr>
          <a:xfrm>
            <a:off x="5725649" y="3071846"/>
            <a:ext cx="3389216" cy="4488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100" b="1" kern="1200" dirty="0">
                <a:solidFill>
                  <a:srgbClr val="E98300"/>
                </a:solidFill>
                <a:latin typeface="+mj-lt"/>
                <a:ea typeface="+mj-ea"/>
                <a:cs typeface="+mj-cs"/>
              </a:rPr>
              <a:t>3 ha high-wire bell pepper greenhouse, Green Crisp, Namibia</a:t>
            </a:r>
          </a:p>
          <a:p>
            <a:pPr>
              <a:spcAft>
                <a:spcPts val="600"/>
              </a:spcAft>
            </a:pPr>
            <a:r>
              <a:rPr lang="en-US" sz="1100" b="1" kern="1200" dirty="0">
                <a:solidFill>
                  <a:srgbClr val="E98300"/>
                </a:solidFill>
                <a:latin typeface="+mj-lt"/>
                <a:ea typeface="+mj-ea"/>
                <a:cs typeface="+mj-cs"/>
              </a:rPr>
              <a:t>turn-key project, double ridge vented film covered greenhouse</a:t>
            </a:r>
          </a:p>
        </p:txBody>
      </p:sp>
    </p:spTree>
    <p:extLst>
      <p:ext uri="{BB962C8B-B14F-4D97-AF65-F5344CB8AC3E}">
        <p14:creationId xmlns:p14="http://schemas.microsoft.com/office/powerpoint/2010/main" val="2874708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C053320E-F830-4068-8AF7-1467976C2AAF}"/>
              </a:ext>
            </a:extLst>
          </p:cNvPr>
          <p:cNvSpPr txBox="1">
            <a:spLocks/>
          </p:cNvSpPr>
          <p:nvPr/>
        </p:nvSpPr>
        <p:spPr>
          <a:xfrm>
            <a:off x="1289712" y="1684357"/>
            <a:ext cx="6330855" cy="10168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600" b="1" kern="1200" dirty="0">
                <a:solidFill>
                  <a:srgbClr val="E98300"/>
                </a:solidFill>
                <a:latin typeface="+mj-lt"/>
                <a:ea typeface="+mj-ea"/>
                <a:cs typeface="+mj-cs"/>
              </a:rPr>
              <a:t>AOI project high-wire vegetable project, Cairo, Egypt</a:t>
            </a:r>
          </a:p>
          <a:p>
            <a:pPr>
              <a:spcAft>
                <a:spcPts val="600"/>
              </a:spcAft>
            </a:pPr>
            <a:r>
              <a:rPr lang="en-US" sz="1600" b="1" kern="1200" dirty="0">
                <a:solidFill>
                  <a:srgbClr val="E98300"/>
                </a:solidFill>
                <a:latin typeface="+mj-lt"/>
                <a:ea typeface="+mj-ea"/>
                <a:cs typeface="+mj-cs"/>
              </a:rPr>
              <a:t>15.000 m² turn-key project, ½ glass – ½ film covered, Clima</a:t>
            </a:r>
            <a:r>
              <a:rPr lang="en-US" sz="1600" b="1" dirty="0">
                <a:solidFill>
                  <a:srgbClr val="E98300"/>
                </a:solidFill>
              </a:rPr>
              <a:t>pora (semi-closed)</a:t>
            </a:r>
            <a:r>
              <a:rPr lang="en-US" sz="1600" b="1" kern="1200" dirty="0">
                <a:solidFill>
                  <a:srgbClr val="E98300"/>
                </a:solidFill>
                <a:latin typeface="+mj-lt"/>
                <a:ea typeface="+mj-ea"/>
                <a:cs typeface="+mj-cs"/>
              </a:rPr>
              <a:t> high-tech greenhouse</a:t>
            </a:r>
          </a:p>
        </p:txBody>
      </p:sp>
      <p:pic>
        <p:nvPicPr>
          <p:cNvPr id="2" name="Afbeelding 1" descr="Afbeelding met circuit, gebouw&#10;&#10;Automatisch gegenereerde beschrijving">
            <a:extLst>
              <a:ext uri="{FF2B5EF4-FFF2-40B4-BE49-F238E27FC236}">
                <a16:creationId xmlns:a16="http://schemas.microsoft.com/office/drawing/2014/main" id="{71B7EA77-40C6-4C3D-A327-D9B3FEF5E2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r="14941" b="2"/>
          <a:stretch/>
        </p:blipFill>
        <p:spPr>
          <a:xfrm>
            <a:off x="2736990" y="2"/>
            <a:ext cx="3457020" cy="1597855"/>
          </a:xfrm>
          <a:custGeom>
            <a:avLst/>
            <a:gdLst>
              <a:gd name="connsiteX0" fmla="*/ 986689 w 4609359"/>
              <a:gd name="connsiteY0" fmla="*/ 0 h 2130473"/>
              <a:gd name="connsiteX1" fmla="*/ 4609359 w 4609359"/>
              <a:gd name="connsiteY1" fmla="*/ 0 h 2130473"/>
              <a:gd name="connsiteX2" fmla="*/ 3622670 w 4609359"/>
              <a:gd name="connsiteY2" fmla="*/ 2130473 h 2130473"/>
              <a:gd name="connsiteX3" fmla="*/ 0 w 4609359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9359" h="2130473">
                <a:moveTo>
                  <a:pt x="986689" y="0"/>
                </a:moveTo>
                <a:lnTo>
                  <a:pt x="4609359" y="0"/>
                </a:lnTo>
                <a:lnTo>
                  <a:pt x="3622670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8" name="Afbeelding 7" descr="Afbeelding met hek, gras, buiten, gebouw&#10;&#10;Automatisch gegenereerde beschrijving">
            <a:extLst>
              <a:ext uri="{FF2B5EF4-FFF2-40B4-BE49-F238E27FC236}">
                <a16:creationId xmlns:a16="http://schemas.microsoft.com/office/drawing/2014/main" id="{15449B10-5796-4C9F-936B-57316BEB1B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3" r="2" b="13462"/>
          <a:stretch/>
        </p:blipFill>
        <p:spPr>
          <a:xfrm>
            <a:off x="20" y="-5215"/>
            <a:ext cx="3356335" cy="1597854"/>
          </a:xfrm>
          <a:custGeom>
            <a:avLst/>
            <a:gdLst>
              <a:gd name="connsiteX0" fmla="*/ 0 w 4475140"/>
              <a:gd name="connsiteY0" fmla="*/ 0 h 2130473"/>
              <a:gd name="connsiteX1" fmla="*/ 1074821 w 4475140"/>
              <a:gd name="connsiteY1" fmla="*/ 0 h 2130473"/>
              <a:gd name="connsiteX2" fmla="*/ 1074821 w 4475140"/>
              <a:gd name="connsiteY2" fmla="*/ 239 h 2130473"/>
              <a:gd name="connsiteX3" fmla="*/ 4475140 w 4475140"/>
              <a:gd name="connsiteY3" fmla="*/ 239 h 2130473"/>
              <a:gd name="connsiteX4" fmla="*/ 3488563 w 4475140"/>
              <a:gd name="connsiteY4" fmla="*/ 2130473 h 2130473"/>
              <a:gd name="connsiteX5" fmla="*/ 0 w 4475140"/>
              <a:gd name="connsiteY5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6" name="Afbeelding 5" descr="Afbeelding met buiten, vrachtwagen, stof, gebouw&#10;&#10;Automatisch gegenereerde beschrijving">
            <a:extLst>
              <a:ext uri="{FF2B5EF4-FFF2-40B4-BE49-F238E27FC236}">
                <a16:creationId xmlns:a16="http://schemas.microsoft.com/office/drawing/2014/main" id="{3C46BF64-6C1A-4DE0-BCB0-48D45B735C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094" r="-3" b="17236"/>
          <a:stretch/>
        </p:blipFill>
        <p:spPr>
          <a:xfrm>
            <a:off x="5573505" y="10"/>
            <a:ext cx="3570495" cy="1597845"/>
          </a:xfrm>
          <a:custGeom>
            <a:avLst/>
            <a:gdLst>
              <a:gd name="connsiteX0" fmla="*/ 986689 w 4760659"/>
              <a:gd name="connsiteY0" fmla="*/ 0 h 2130473"/>
              <a:gd name="connsiteX1" fmla="*/ 4760659 w 4760659"/>
              <a:gd name="connsiteY1" fmla="*/ 0 h 2130473"/>
              <a:gd name="connsiteX2" fmla="*/ 4760659 w 4760659"/>
              <a:gd name="connsiteY2" fmla="*/ 2130473 h 2130473"/>
              <a:gd name="connsiteX3" fmla="*/ 0 w 4760659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659" h="2130473">
                <a:moveTo>
                  <a:pt x="986689" y="0"/>
                </a:moveTo>
                <a:lnTo>
                  <a:pt x="4760659" y="0"/>
                </a:lnTo>
                <a:lnTo>
                  <a:pt x="4760659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3" name="Afbeelding 2" descr="Afbeelding met buiten, persoon, man, staand&#10;&#10;Automatisch gegenereerde beschrijving">
            <a:extLst>
              <a:ext uri="{FF2B5EF4-FFF2-40B4-BE49-F238E27FC236}">
                <a16:creationId xmlns:a16="http://schemas.microsoft.com/office/drawing/2014/main" id="{54FA7AB9-D02C-4DD5-8BB4-62C9FD7B0B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392" r="1" b="6816"/>
          <a:stretch/>
        </p:blipFill>
        <p:spPr>
          <a:xfrm>
            <a:off x="5787645" y="3512489"/>
            <a:ext cx="3356355" cy="1631010"/>
          </a:xfrm>
          <a:custGeom>
            <a:avLst/>
            <a:gdLst>
              <a:gd name="connsiteX0" fmla="*/ 1006941 w 4475140"/>
              <a:gd name="connsiteY0" fmla="*/ 0 h 2174680"/>
              <a:gd name="connsiteX1" fmla="*/ 4475140 w 4475140"/>
              <a:gd name="connsiteY1" fmla="*/ 0 h 2174680"/>
              <a:gd name="connsiteX2" fmla="*/ 4475140 w 4475140"/>
              <a:gd name="connsiteY2" fmla="*/ 2174680 h 2174680"/>
              <a:gd name="connsiteX3" fmla="*/ 3400319 w 4475140"/>
              <a:gd name="connsiteY3" fmla="*/ 2174680 h 2174680"/>
              <a:gd name="connsiteX4" fmla="*/ 3400319 w 4475140"/>
              <a:gd name="connsiteY4" fmla="*/ 2174202 h 2174680"/>
              <a:gd name="connsiteX5" fmla="*/ 0 w 4475140"/>
              <a:gd name="connsiteY5" fmla="*/ 2174202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9" name="Afbeelding 8" descr="Afbeelding met plant, binnen, tafel, water&#10;&#10;Automatisch gegenereerde beschrijving">
            <a:extLst>
              <a:ext uri="{FF2B5EF4-FFF2-40B4-BE49-F238E27FC236}">
                <a16:creationId xmlns:a16="http://schemas.microsoft.com/office/drawing/2014/main" id="{0EBF8DF1-1586-459F-93EB-3F7DCDA1C0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9" r="2" b="24050"/>
          <a:stretch/>
        </p:blipFill>
        <p:spPr>
          <a:xfrm>
            <a:off x="3029802" y="3512128"/>
            <a:ext cx="3392730" cy="1631370"/>
          </a:xfrm>
          <a:custGeom>
            <a:avLst/>
            <a:gdLst>
              <a:gd name="connsiteX0" fmla="*/ 0 w 4523640"/>
              <a:gd name="connsiteY0" fmla="*/ 0 h 2175160"/>
              <a:gd name="connsiteX1" fmla="*/ 4523640 w 4523640"/>
              <a:gd name="connsiteY1" fmla="*/ 0 h 2175160"/>
              <a:gd name="connsiteX2" fmla="*/ 3516256 w 4523640"/>
              <a:gd name="connsiteY2" fmla="*/ 2175160 h 2175160"/>
              <a:gd name="connsiteX3" fmla="*/ 0 w 4523640"/>
              <a:gd name="connsiteY3" fmla="*/ 2175160 h 2175160"/>
              <a:gd name="connsiteX4" fmla="*/ 0 w 4523640"/>
              <a:gd name="connsiteY4" fmla="*/ 2174920 h 2175160"/>
              <a:gd name="connsiteX5" fmla="*/ 14159 w 4523640"/>
              <a:gd name="connsiteY5" fmla="*/ 2174920 h 2175160"/>
              <a:gd name="connsiteX6" fmla="*/ 1021100 w 4523640"/>
              <a:gd name="connsiteY6" fmla="*/ 718 h 2175160"/>
              <a:gd name="connsiteX7" fmla="*/ 0 w 4523640"/>
              <a:gd name="connsiteY7" fmla="*/ 718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3640" h="2175160">
                <a:moveTo>
                  <a:pt x="0" y="0"/>
                </a:moveTo>
                <a:lnTo>
                  <a:pt x="4523640" y="0"/>
                </a:lnTo>
                <a:lnTo>
                  <a:pt x="3516256" y="2175160"/>
                </a:lnTo>
                <a:lnTo>
                  <a:pt x="0" y="2175160"/>
                </a:lnTo>
                <a:lnTo>
                  <a:pt x="0" y="2174920"/>
                </a:lnTo>
                <a:lnTo>
                  <a:pt x="14159" y="2174920"/>
                </a:lnTo>
                <a:lnTo>
                  <a:pt x="1021100" y="718"/>
                </a:lnTo>
                <a:lnTo>
                  <a:pt x="0" y="718"/>
                </a:lnTo>
                <a:close/>
              </a:path>
            </a:pathLst>
          </a:custGeom>
        </p:spPr>
      </p:pic>
      <p:pic>
        <p:nvPicPr>
          <p:cNvPr id="7" name="Afbeelding 6" descr="Afbeelding met buiten, gebouw, spoor, trein&#10;&#10;Automatisch gegenereerde beschrijving">
            <a:extLst>
              <a:ext uri="{FF2B5EF4-FFF2-40B4-BE49-F238E27FC236}">
                <a16:creationId xmlns:a16="http://schemas.microsoft.com/office/drawing/2014/main" id="{4BE15DC2-2247-47E4-AB2A-443F9D411F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742" b="15176"/>
          <a:stretch/>
        </p:blipFill>
        <p:spPr>
          <a:xfrm>
            <a:off x="-1" y="3517344"/>
            <a:ext cx="3681617" cy="1631370"/>
          </a:xfrm>
          <a:custGeom>
            <a:avLst/>
            <a:gdLst>
              <a:gd name="connsiteX0" fmla="*/ 0 w 4908824"/>
              <a:gd name="connsiteY0" fmla="*/ 0 h 2175160"/>
              <a:gd name="connsiteX1" fmla="*/ 4908824 w 4908824"/>
              <a:gd name="connsiteY1" fmla="*/ 0 h 2175160"/>
              <a:gd name="connsiteX2" fmla="*/ 3901440 w 4908824"/>
              <a:gd name="connsiteY2" fmla="*/ 2175160 h 2175160"/>
              <a:gd name="connsiteX3" fmla="*/ 0 w 4908824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8824" h="2175160">
                <a:moveTo>
                  <a:pt x="0" y="0"/>
                </a:moveTo>
                <a:lnTo>
                  <a:pt x="4908824" y="0"/>
                </a:lnTo>
                <a:lnTo>
                  <a:pt x="3901440" y="2175160"/>
                </a:lnTo>
                <a:lnTo>
                  <a:pt x="0" y="21751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8403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9230C028-F202-4CED-B66B-FBF8EE3CF13A}"/>
              </a:ext>
            </a:extLst>
          </p:cNvPr>
          <p:cNvSpPr txBox="1">
            <a:spLocks/>
          </p:cNvSpPr>
          <p:nvPr/>
        </p:nvSpPr>
        <p:spPr>
          <a:xfrm>
            <a:off x="1598166" y="3664261"/>
            <a:ext cx="5769864" cy="7553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1800" b="1" kern="1200" dirty="0">
                <a:solidFill>
                  <a:srgbClr val="E98300"/>
                </a:solidFill>
                <a:latin typeface="+mj-lt"/>
                <a:ea typeface="+mj-ea"/>
                <a:cs typeface="+mj-cs"/>
              </a:rPr>
              <a:t>5 ha breeding station, Arica Chile</a:t>
            </a:r>
          </a:p>
          <a:p>
            <a:pPr algn="ctr">
              <a:spcAft>
                <a:spcPts val="600"/>
              </a:spcAft>
            </a:pPr>
            <a:r>
              <a:rPr lang="en-US" sz="1800" b="1" kern="1200" dirty="0">
                <a:solidFill>
                  <a:srgbClr val="E98300"/>
                </a:solidFill>
                <a:latin typeface="+mj-lt"/>
                <a:ea typeface="+mj-ea"/>
                <a:cs typeface="+mj-cs"/>
              </a:rPr>
              <a:t>turn-key project, film covered greenhouses</a:t>
            </a:r>
          </a:p>
        </p:txBody>
      </p:sp>
      <p:pic>
        <p:nvPicPr>
          <p:cNvPr id="14" name="Afbeelding 13" descr="Afbeelding met hek, buiten, sneeuw, trein&#10;&#10;Automatisch gegenereerde beschrijving">
            <a:extLst>
              <a:ext uri="{FF2B5EF4-FFF2-40B4-BE49-F238E27FC236}">
                <a16:creationId xmlns:a16="http://schemas.microsoft.com/office/drawing/2014/main" id="{5F2A54DD-F7A9-44CC-9249-8A7D5948C3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1" r="30238" b="3"/>
          <a:stretch/>
        </p:blipFill>
        <p:spPr>
          <a:xfrm rot="10800000">
            <a:off x="151016" y="742948"/>
            <a:ext cx="2120898" cy="269182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B79B2A5-504D-40F4-8E7D-7677CB7084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30048" b="3"/>
          <a:stretch/>
        </p:blipFill>
        <p:spPr>
          <a:xfrm rot="10800000">
            <a:off x="2362200" y="742949"/>
            <a:ext cx="2120898" cy="2691824"/>
          </a:xfrm>
          <a:prstGeom prst="rect">
            <a:avLst/>
          </a:prstGeom>
        </p:spPr>
      </p:pic>
      <p:pic>
        <p:nvPicPr>
          <p:cNvPr id="4" name="Picture 2" descr="S:\COMPANY FOLIEKASSEN\VV.jpg">
            <a:extLst>
              <a:ext uri="{FF2B5EF4-FFF2-40B4-BE49-F238E27FC236}">
                <a16:creationId xmlns:a16="http://schemas.microsoft.com/office/drawing/2014/main" id="{E75B3935-26C6-470F-A6B4-6AC45C45E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4" r="8035" b="3"/>
          <a:stretch/>
        </p:blipFill>
        <p:spPr bwMode="auto">
          <a:xfrm>
            <a:off x="4617143" y="742949"/>
            <a:ext cx="2120898" cy="269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 descr="Afbeelding met buiten, hek, water, sneeuw&#10;&#10;Automatisch gegenereerde beschrijving">
            <a:extLst>
              <a:ext uri="{FF2B5EF4-FFF2-40B4-BE49-F238E27FC236}">
                <a16:creationId xmlns:a16="http://schemas.microsoft.com/office/drawing/2014/main" id="{900795A9-2E8F-4817-96D6-9055E9F16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3" r="16826" b="3"/>
          <a:stretch/>
        </p:blipFill>
        <p:spPr>
          <a:xfrm rot="10800000">
            <a:off x="6934200" y="753034"/>
            <a:ext cx="2120898" cy="26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36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C8019C48-9E6B-400F-8272-3F71CFD4E582}"/>
              </a:ext>
            </a:extLst>
          </p:cNvPr>
          <p:cNvSpPr txBox="1">
            <a:spLocks/>
          </p:cNvSpPr>
          <p:nvPr/>
        </p:nvSpPr>
        <p:spPr>
          <a:xfrm>
            <a:off x="137844" y="167566"/>
            <a:ext cx="7710756" cy="346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>
                <a:latin typeface="+mj-lt"/>
              </a:rPr>
              <a:t>Anything it takes ..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1161CE4-8C42-4517-9725-7F460785D2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8" b="34298"/>
          <a:stretch/>
        </p:blipFill>
        <p:spPr>
          <a:xfrm>
            <a:off x="0" y="819150"/>
            <a:ext cx="9144000" cy="4038601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67F81D7-CEC1-44D3-8648-A0550317483E}"/>
              </a:ext>
            </a:extLst>
          </p:cNvPr>
          <p:cNvSpPr txBox="1">
            <a:spLocks/>
          </p:cNvSpPr>
          <p:nvPr/>
        </p:nvSpPr>
        <p:spPr>
          <a:xfrm>
            <a:off x="5105400" y="971550"/>
            <a:ext cx="3124200" cy="346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>
                <a:solidFill>
                  <a:schemeClr val="bg1"/>
                </a:solidFill>
                <a:latin typeface="+mj-lt"/>
              </a:rPr>
              <a:t>.. to realise your vision</a:t>
            </a:r>
          </a:p>
        </p:txBody>
      </p:sp>
    </p:spTree>
    <p:extLst>
      <p:ext uri="{BB962C8B-B14F-4D97-AF65-F5344CB8AC3E}">
        <p14:creationId xmlns:p14="http://schemas.microsoft.com/office/powerpoint/2010/main" val="2843266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42B79A68-4769-4EB0-AE2F-69C8F256F1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www.bosmanvanzaal.com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0C15A45F-589E-4D88-8372-78AEA9268138}"/>
              </a:ext>
            </a:extLst>
          </p:cNvPr>
          <p:cNvSpPr txBox="1"/>
          <p:nvPr/>
        </p:nvSpPr>
        <p:spPr>
          <a:xfrm>
            <a:off x="7315200" y="4804063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orbel" panose="020B0503020204020204" pitchFamily="34" charset="0"/>
              </a:rPr>
              <a:t>© Bosman Van Zaal 2019</a:t>
            </a:r>
            <a:endParaRPr lang="en-US" sz="1000" b="1" dirty="0">
              <a:solidFill>
                <a:srgbClr val="E05425"/>
              </a:solidFill>
              <a:latin typeface="Corbel" panose="020B0503020204020204" pitchFamily="34" charset="0"/>
            </a:endParaRPr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70070CBE-EF69-4585-9E68-912E2E68462D}"/>
              </a:ext>
            </a:extLst>
          </p:cNvPr>
          <p:cNvSpPr txBox="1">
            <a:spLocks/>
          </p:cNvSpPr>
          <p:nvPr/>
        </p:nvSpPr>
        <p:spPr>
          <a:xfrm>
            <a:off x="304800" y="2125242"/>
            <a:ext cx="3291156" cy="24041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800" b="1" dirty="0">
                <a:latin typeface="+mj-lt"/>
              </a:rPr>
              <a:t>Chris Alphenaar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>
                <a:solidFill>
                  <a:srgbClr val="E98300"/>
                </a:solidFill>
                <a:latin typeface="+mj-lt"/>
              </a:rPr>
              <a:t>GM Bosman van Zaal Kenya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l-NL" sz="14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>
                <a:latin typeface="+mj-lt"/>
              </a:rPr>
              <a:t>c.alphenaar@bosmanvanzaal.com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>
                <a:latin typeface="+mj-lt"/>
              </a:rPr>
              <a:t>+25 (472) 0112150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l-NL" sz="14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 err="1">
                <a:latin typeface="+mj-lt"/>
              </a:rPr>
              <a:t>Flower</a:t>
            </a:r>
            <a:r>
              <a:rPr lang="nl-NL" sz="1400" dirty="0">
                <a:latin typeface="+mj-lt"/>
              </a:rPr>
              <a:t> Business Park- Panda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>
                <a:latin typeface="+mj-lt"/>
              </a:rPr>
              <a:t>PO box 1820, </a:t>
            </a:r>
            <a:r>
              <a:rPr lang="nl-NL" sz="1400" dirty="0" err="1">
                <a:latin typeface="+mj-lt"/>
              </a:rPr>
              <a:t>naivasha</a:t>
            </a:r>
            <a:r>
              <a:rPr lang="nl-NL" sz="1400" dirty="0">
                <a:latin typeface="+mj-lt"/>
              </a:rPr>
              <a:t>, 20117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>
                <a:latin typeface="+mj-lt"/>
              </a:rPr>
              <a:t>Kenya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26C52784-EA80-4F25-9388-0E782E88C394}"/>
              </a:ext>
            </a:extLst>
          </p:cNvPr>
          <p:cNvSpPr txBox="1">
            <a:spLocks/>
          </p:cNvSpPr>
          <p:nvPr/>
        </p:nvSpPr>
        <p:spPr>
          <a:xfrm>
            <a:off x="4299114" y="2125242"/>
            <a:ext cx="3544432" cy="24041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800" b="1" dirty="0">
                <a:latin typeface="+mj-lt"/>
              </a:rPr>
              <a:t>Robert van Donk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>
                <a:solidFill>
                  <a:srgbClr val="E98300"/>
                </a:solidFill>
                <a:latin typeface="+mj-lt"/>
              </a:rPr>
              <a:t>International Business Development Manager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l-NL" sz="14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>
                <a:latin typeface="+mj-lt"/>
              </a:rPr>
              <a:t>r.vandonk@bosmanvanzaal.com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>
                <a:latin typeface="+mj-lt"/>
              </a:rPr>
              <a:t>+31 6 27000730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l-NL" sz="14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>
                <a:latin typeface="+mj-lt"/>
              </a:rPr>
              <a:t>Braziliëlaan 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>
                <a:latin typeface="+mj-lt"/>
              </a:rPr>
              <a:t>1432 DG Aalsmeer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dirty="0">
                <a:latin typeface="+mj-lt"/>
              </a:rPr>
              <a:t>The Netherlands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400" b="1" dirty="0">
                <a:latin typeface="+mj-lt"/>
              </a:rPr>
              <a:t>T</a:t>
            </a:r>
            <a:r>
              <a:rPr lang="nl-NL" sz="1400" dirty="0">
                <a:latin typeface="+mj-lt"/>
              </a:rPr>
              <a:t> +31 297 344 344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A37D470-43CB-4388-9B1B-272B14DA5F2D}"/>
              </a:ext>
            </a:extLst>
          </p:cNvPr>
          <p:cNvSpPr txBox="1"/>
          <p:nvPr/>
        </p:nvSpPr>
        <p:spPr>
          <a:xfrm>
            <a:off x="4299114" y="1276350"/>
            <a:ext cx="3935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E98300"/>
                </a:solidFill>
              </a:rPr>
              <a:t>Green Park Aalsmeer the Netherlands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D15B664-F99E-4761-8BCF-AE63CC5D3D06}"/>
              </a:ext>
            </a:extLst>
          </p:cNvPr>
          <p:cNvSpPr txBox="1"/>
          <p:nvPr/>
        </p:nvSpPr>
        <p:spPr>
          <a:xfrm>
            <a:off x="304800" y="1276350"/>
            <a:ext cx="2961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E98300"/>
                </a:solidFill>
              </a:rPr>
              <a:t>Flower Business Park Panda</a:t>
            </a:r>
          </a:p>
          <a:p>
            <a:r>
              <a:rPr lang="en-GB" b="1" dirty="0">
                <a:solidFill>
                  <a:srgbClr val="E98300"/>
                </a:solidFill>
              </a:rPr>
              <a:t>Naivasha, Kenya</a:t>
            </a:r>
          </a:p>
        </p:txBody>
      </p:sp>
    </p:spTree>
    <p:extLst>
      <p:ext uri="{BB962C8B-B14F-4D97-AF65-F5344CB8AC3E}">
        <p14:creationId xmlns:p14="http://schemas.microsoft.com/office/powerpoint/2010/main" val="402871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42092E72-BFE5-4642-B31D-052F1350BCFF}"/>
              </a:ext>
            </a:extLst>
          </p:cNvPr>
          <p:cNvSpPr txBox="1">
            <a:spLocks/>
          </p:cNvSpPr>
          <p:nvPr/>
        </p:nvSpPr>
        <p:spPr>
          <a:xfrm>
            <a:off x="228600" y="2398358"/>
            <a:ext cx="7710756" cy="346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+mj-lt"/>
              </a:rPr>
              <a:t>Who we are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1AC580A-A577-4D3F-976D-5C406C8734A0}"/>
              </a:ext>
            </a:extLst>
          </p:cNvPr>
          <p:cNvSpPr txBox="1"/>
          <p:nvPr/>
        </p:nvSpPr>
        <p:spPr>
          <a:xfrm>
            <a:off x="228600" y="906108"/>
            <a:ext cx="594995" cy="149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750"/>
              </a:lnSpc>
            </a:pPr>
            <a:r>
              <a:rPr sz="10000" dirty="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endParaRPr sz="10000" dirty="0">
              <a:latin typeface="Corbel"/>
              <a:cs typeface="Corbel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245D942-F8E1-47CC-9EC8-2247C6A11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183042"/>
            <a:ext cx="5483404" cy="31242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6F282BF-C2E9-4076-948C-F3F949C62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1" y="10085"/>
            <a:ext cx="1981200" cy="140758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03E5472-5BC8-4D6E-8E43-D4A72A3C2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422" y="3769765"/>
            <a:ext cx="2061578" cy="136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59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000">
        <p159:morph option="byObject"/>
      </p:transition>
    </mc:Choice>
    <mc:Fallback xmlns="">
      <p:transition advTm="2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14FC2E4E-9666-4E3F-B02C-E0AC45B1B6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r="39473" b="11263"/>
          <a:stretch/>
        </p:blipFill>
        <p:spPr>
          <a:xfrm>
            <a:off x="-1" y="806449"/>
            <a:ext cx="9144001" cy="4051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B6934B-D40C-4A54-89EE-8EB9B8FC1460}"/>
              </a:ext>
            </a:extLst>
          </p:cNvPr>
          <p:cNvSpPr/>
          <p:nvPr/>
        </p:nvSpPr>
        <p:spPr>
          <a:xfrm>
            <a:off x="304800" y="971551"/>
            <a:ext cx="5486400" cy="2819400"/>
          </a:xfrm>
          <a:prstGeom prst="rect">
            <a:avLst/>
          </a:prstGeom>
          <a:gradFill flip="none" rotWithShape="1">
            <a:gsLst>
              <a:gs pos="0">
                <a:srgbClr val="CDCFE2">
                  <a:lumMod val="100000"/>
                  <a:alpha val="60000"/>
                </a:srgbClr>
              </a:gs>
              <a:gs pos="99000">
                <a:srgbClr val="F1F3FB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F0BA9467-84F4-46D2-A540-1609CFDC89B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1000" y="1047750"/>
            <a:ext cx="5334000" cy="26670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200" dirty="0">
                <a:solidFill>
                  <a:srgbClr val="1E2A43"/>
                </a:solidFill>
                <a:latin typeface="+mj-lt"/>
                <a:cs typeface="Corbel"/>
              </a:rPr>
              <a:t>Increasingly, the world requires smarter and more sustainable solutions for its plant production systems.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1E2A43"/>
                </a:solidFill>
                <a:latin typeface="+mj-lt"/>
                <a:cs typeface="Corbel"/>
              </a:rPr>
              <a:t>As the global population moves towards 9.7 billion (2050), </a:t>
            </a:r>
            <a:r>
              <a:rPr lang="en-US" sz="2200" b="1" dirty="0">
                <a:solidFill>
                  <a:srgbClr val="1E2A43"/>
                </a:solidFill>
                <a:latin typeface="+mj-lt"/>
                <a:cs typeface="Corbel"/>
              </a:rPr>
              <a:t>innovative ideas </a:t>
            </a:r>
            <a:r>
              <a:rPr lang="en-US" sz="2200" dirty="0">
                <a:solidFill>
                  <a:srgbClr val="1E2A43"/>
                </a:solidFill>
                <a:latin typeface="+mj-lt"/>
                <a:cs typeface="Corbel"/>
              </a:rPr>
              <a:t>are more necessary than ever before.</a:t>
            </a:r>
            <a:endParaRPr lang="nl-NL" sz="2200" dirty="0">
              <a:solidFill>
                <a:srgbClr val="1E2A43"/>
              </a:solidFill>
              <a:latin typeface="+mj-lt"/>
              <a:cs typeface="Corbel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9644220-289A-4FF7-B62B-7AA7093312C4}"/>
              </a:ext>
            </a:extLst>
          </p:cNvPr>
          <p:cNvSpPr txBox="1">
            <a:spLocks/>
          </p:cNvSpPr>
          <p:nvPr/>
        </p:nvSpPr>
        <p:spPr>
          <a:xfrm>
            <a:off x="137844" y="167566"/>
            <a:ext cx="7710756" cy="346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200" dirty="0">
                <a:latin typeface="+mj-lt"/>
              </a:rPr>
              <a:t>Corporate story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ACD44F-E321-47F5-9BCC-EDC1C2794B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2" t="3300" r="28058" b="958"/>
          <a:stretch/>
        </p:blipFill>
        <p:spPr>
          <a:xfrm>
            <a:off x="0" y="806450"/>
            <a:ext cx="9144000" cy="4051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B6934B-D40C-4A54-89EE-8EB9B8FC1460}"/>
              </a:ext>
            </a:extLst>
          </p:cNvPr>
          <p:cNvSpPr/>
          <p:nvPr/>
        </p:nvSpPr>
        <p:spPr>
          <a:xfrm>
            <a:off x="304800" y="971551"/>
            <a:ext cx="5486400" cy="2819400"/>
          </a:xfrm>
          <a:prstGeom prst="rect">
            <a:avLst/>
          </a:prstGeom>
          <a:gradFill flip="none" rotWithShape="1">
            <a:gsLst>
              <a:gs pos="0">
                <a:srgbClr val="CDCFE2">
                  <a:lumMod val="100000"/>
                  <a:alpha val="60000"/>
                </a:srgbClr>
              </a:gs>
              <a:gs pos="99000">
                <a:srgbClr val="F1F3FB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F0BA9467-84F4-46D2-A540-1609CFDC89B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1000" y="1047750"/>
            <a:ext cx="5334000" cy="26670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200" dirty="0">
                <a:solidFill>
                  <a:srgbClr val="1E2A43"/>
                </a:solidFill>
                <a:latin typeface="+mj-lt"/>
                <a:cs typeface="Corbel"/>
              </a:rPr>
              <a:t>For nearly a century, Bosman Van Zaal has been designing and building greenhouses for global growers from our headquarters in the Netherlands.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1E2A43"/>
                </a:solidFill>
                <a:latin typeface="+mj-lt"/>
                <a:cs typeface="Corbel"/>
              </a:rPr>
              <a:t>Over the years we have acquired the vast network, knowledge and know-how to solve the agricultural and </a:t>
            </a:r>
            <a:r>
              <a:rPr lang="en-US" sz="2200" b="1" dirty="0">
                <a:solidFill>
                  <a:srgbClr val="1E2A43"/>
                </a:solidFill>
                <a:latin typeface="+mj-lt"/>
                <a:cs typeface="Corbel"/>
              </a:rPr>
              <a:t>horticultural industry’s most complex challenges</a:t>
            </a:r>
            <a:r>
              <a:rPr lang="en-US" sz="2200" dirty="0">
                <a:solidFill>
                  <a:srgbClr val="1E2A43"/>
                </a:solidFill>
                <a:latin typeface="+mj-lt"/>
                <a:cs typeface="Corbel"/>
              </a:rPr>
              <a:t>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16AD8E-3BB4-43ED-9A00-02F860BC9BE5}"/>
              </a:ext>
            </a:extLst>
          </p:cNvPr>
          <p:cNvSpPr txBox="1">
            <a:spLocks/>
          </p:cNvSpPr>
          <p:nvPr/>
        </p:nvSpPr>
        <p:spPr>
          <a:xfrm>
            <a:off x="137844" y="167566"/>
            <a:ext cx="7710756" cy="346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200" dirty="0">
                <a:latin typeface="+mj-lt"/>
              </a:rPr>
              <a:t>Corporate story</a:t>
            </a:r>
          </a:p>
        </p:txBody>
      </p:sp>
    </p:spTree>
    <p:extLst>
      <p:ext uri="{BB962C8B-B14F-4D97-AF65-F5344CB8AC3E}">
        <p14:creationId xmlns:p14="http://schemas.microsoft.com/office/powerpoint/2010/main" val="14551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86D8EF-760F-4F2F-927C-97EBFB2AC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9" t="-1" r="11910" b="-1180"/>
          <a:stretch/>
        </p:blipFill>
        <p:spPr>
          <a:xfrm>
            <a:off x="0" y="819150"/>
            <a:ext cx="9144000" cy="40512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B6934B-D40C-4A54-89EE-8EB9B8FC1460}"/>
              </a:ext>
            </a:extLst>
          </p:cNvPr>
          <p:cNvSpPr/>
          <p:nvPr/>
        </p:nvSpPr>
        <p:spPr>
          <a:xfrm>
            <a:off x="304800" y="971551"/>
            <a:ext cx="5486400" cy="2819400"/>
          </a:xfrm>
          <a:prstGeom prst="rect">
            <a:avLst/>
          </a:prstGeom>
          <a:gradFill flip="none" rotWithShape="1">
            <a:gsLst>
              <a:gs pos="0">
                <a:srgbClr val="CDCFE2">
                  <a:lumMod val="100000"/>
                  <a:alpha val="60000"/>
                </a:srgbClr>
              </a:gs>
              <a:gs pos="99000">
                <a:srgbClr val="F1F3FB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F0BA9467-84F4-46D2-A540-1609CFDC89B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1000" y="1047750"/>
            <a:ext cx="5334000" cy="26670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200" dirty="0">
                <a:solidFill>
                  <a:srgbClr val="1E2A43"/>
                </a:solidFill>
                <a:cs typeface="Corbel"/>
              </a:rPr>
              <a:t>As a committed partner to leading global multinationals and research universities, </a:t>
            </a:r>
            <a:r>
              <a:rPr lang="en-US" sz="2200" b="1" dirty="0">
                <a:solidFill>
                  <a:srgbClr val="1E2A43"/>
                </a:solidFill>
                <a:cs typeface="Corbel"/>
              </a:rPr>
              <a:t>we help the innovators innovate</a:t>
            </a:r>
            <a:r>
              <a:rPr lang="en-US" sz="2200" dirty="0">
                <a:solidFill>
                  <a:srgbClr val="1E2A43"/>
                </a:solidFill>
                <a:cs typeface="Corbel"/>
              </a:rPr>
              <a:t>.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1E2A43"/>
                </a:solidFill>
                <a:cs typeface="Corbel"/>
              </a:rPr>
              <a:t>From food to cosmetics, pharmaceuticals to medicine, we create the solutions and systems needed to make our partners successful.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E2FD42C-F866-46DE-A480-4862A93C5356}"/>
              </a:ext>
            </a:extLst>
          </p:cNvPr>
          <p:cNvSpPr txBox="1">
            <a:spLocks/>
          </p:cNvSpPr>
          <p:nvPr/>
        </p:nvSpPr>
        <p:spPr>
          <a:xfrm>
            <a:off x="137844" y="167566"/>
            <a:ext cx="7710756" cy="346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200" dirty="0">
                <a:latin typeface="+mj-lt"/>
              </a:rPr>
              <a:t>Corporate story</a:t>
            </a:r>
          </a:p>
        </p:txBody>
      </p:sp>
    </p:spTree>
    <p:extLst>
      <p:ext uri="{BB962C8B-B14F-4D97-AF65-F5344CB8AC3E}">
        <p14:creationId xmlns:p14="http://schemas.microsoft.com/office/powerpoint/2010/main" val="388797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73C53C-CA82-4780-B153-4DD98507AF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" t="3649" r="38580"/>
          <a:stretch/>
        </p:blipFill>
        <p:spPr>
          <a:xfrm>
            <a:off x="1" y="819150"/>
            <a:ext cx="9144000" cy="40241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B6934B-D40C-4A54-89EE-8EB9B8FC1460}"/>
              </a:ext>
            </a:extLst>
          </p:cNvPr>
          <p:cNvSpPr/>
          <p:nvPr/>
        </p:nvSpPr>
        <p:spPr>
          <a:xfrm>
            <a:off x="304800" y="971551"/>
            <a:ext cx="5486400" cy="2819400"/>
          </a:xfrm>
          <a:prstGeom prst="rect">
            <a:avLst/>
          </a:prstGeom>
          <a:gradFill flip="none" rotWithShape="1">
            <a:gsLst>
              <a:gs pos="0">
                <a:srgbClr val="CDCFE2">
                  <a:lumMod val="100000"/>
                  <a:alpha val="60000"/>
                </a:srgbClr>
              </a:gs>
              <a:gs pos="99000">
                <a:srgbClr val="F1F3FB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F0BA9467-84F4-46D2-A540-1609CFDC89B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1000" y="1047750"/>
            <a:ext cx="5334000" cy="26670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100" dirty="0">
                <a:solidFill>
                  <a:srgbClr val="1E2A43"/>
                </a:solidFill>
                <a:cs typeface="Corbel"/>
              </a:rPr>
              <a:t>Whether building greenhouse facilities in Poland or Rwanda or designing integrated software systems in America or Australia. We bring to every project an </a:t>
            </a:r>
            <a:r>
              <a:rPr lang="en-US" sz="2100" b="1" dirty="0">
                <a:solidFill>
                  <a:srgbClr val="1E2A43"/>
                </a:solidFill>
                <a:cs typeface="Corbel"/>
              </a:rPr>
              <a:t>inventive mindset</a:t>
            </a:r>
            <a:r>
              <a:rPr lang="en-US" sz="2100" dirty="0">
                <a:solidFill>
                  <a:srgbClr val="1E2A43"/>
                </a:solidFill>
                <a:cs typeface="Corbel"/>
              </a:rPr>
              <a:t> backed by the </a:t>
            </a:r>
            <a:r>
              <a:rPr lang="en-US" sz="2100" b="1" dirty="0">
                <a:solidFill>
                  <a:srgbClr val="1E2A43"/>
                </a:solidFill>
                <a:cs typeface="Corbel"/>
              </a:rPr>
              <a:t>industry’s widest range</a:t>
            </a:r>
            <a:r>
              <a:rPr lang="en-US" sz="2100" dirty="0">
                <a:solidFill>
                  <a:srgbClr val="1E2A43"/>
                </a:solidFill>
                <a:cs typeface="Corbel"/>
              </a:rPr>
              <a:t> of in-house production and engineering </a:t>
            </a:r>
            <a:r>
              <a:rPr lang="en-US" sz="2100" b="1" dirty="0">
                <a:solidFill>
                  <a:srgbClr val="1E2A43"/>
                </a:solidFill>
                <a:cs typeface="Corbel"/>
              </a:rPr>
              <a:t>disciplines</a:t>
            </a:r>
            <a:r>
              <a:rPr lang="en-US" sz="2100" dirty="0">
                <a:solidFill>
                  <a:srgbClr val="1E2A43"/>
                </a:solidFill>
                <a:cs typeface="Corbel"/>
              </a:rPr>
              <a:t>. Open and collaborative, we have the  scale to deliver tailor-made facilities and solutions quickly and confidently virtually anywhere.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E686F75-97AB-484D-8099-D6CFFC9FF91A}"/>
              </a:ext>
            </a:extLst>
          </p:cNvPr>
          <p:cNvSpPr txBox="1">
            <a:spLocks/>
          </p:cNvSpPr>
          <p:nvPr/>
        </p:nvSpPr>
        <p:spPr>
          <a:xfrm>
            <a:off x="137844" y="167566"/>
            <a:ext cx="7710756" cy="346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200" dirty="0">
                <a:latin typeface="+mj-lt"/>
              </a:rPr>
              <a:t>Corporate story</a:t>
            </a:r>
          </a:p>
        </p:txBody>
      </p:sp>
    </p:spTree>
    <p:extLst>
      <p:ext uri="{BB962C8B-B14F-4D97-AF65-F5344CB8AC3E}">
        <p14:creationId xmlns:p14="http://schemas.microsoft.com/office/powerpoint/2010/main" val="7038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39E501-8EEC-4DAC-930C-40F73823F0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 t="3601" r="33557" b="4316"/>
          <a:stretch/>
        </p:blipFill>
        <p:spPr>
          <a:xfrm>
            <a:off x="0" y="866288"/>
            <a:ext cx="9144000" cy="39914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B6934B-D40C-4A54-89EE-8EB9B8FC1460}"/>
              </a:ext>
            </a:extLst>
          </p:cNvPr>
          <p:cNvSpPr/>
          <p:nvPr/>
        </p:nvSpPr>
        <p:spPr>
          <a:xfrm>
            <a:off x="304800" y="971551"/>
            <a:ext cx="5486400" cy="2819400"/>
          </a:xfrm>
          <a:prstGeom prst="rect">
            <a:avLst/>
          </a:prstGeom>
          <a:gradFill flip="none" rotWithShape="1">
            <a:gsLst>
              <a:gs pos="0">
                <a:srgbClr val="CDCFE2">
                  <a:lumMod val="100000"/>
                  <a:alpha val="60000"/>
                </a:srgbClr>
              </a:gs>
              <a:gs pos="99000">
                <a:srgbClr val="F1F3FB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F0BA9467-84F4-46D2-A540-1609CFDC89B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1000" y="1047750"/>
            <a:ext cx="5334000" cy="26670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1E2A43"/>
                </a:solidFill>
                <a:cs typeface="Corbel"/>
              </a:rPr>
              <a:t>As the need for agricultural and horticultural products continues to grow, so will the need for innovation.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1E2A43"/>
                </a:solidFill>
                <a:cs typeface="Corbel"/>
              </a:rPr>
              <a:t>And that’s where we come in. </a:t>
            </a:r>
            <a:br>
              <a:rPr lang="en-US" sz="2000" dirty="0">
                <a:solidFill>
                  <a:srgbClr val="1E2A43"/>
                </a:solidFill>
                <a:cs typeface="Corbel"/>
              </a:rPr>
            </a:br>
            <a:r>
              <a:rPr lang="en-US" sz="2000" b="1" dirty="0">
                <a:solidFill>
                  <a:srgbClr val="1E2A43"/>
                </a:solidFill>
                <a:cs typeface="Corbel"/>
              </a:rPr>
              <a:t>We offer solutions for long-term growth.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C21CCB7-B8D3-405A-B348-AF7A5FD26A4E}"/>
              </a:ext>
            </a:extLst>
          </p:cNvPr>
          <p:cNvSpPr txBox="1">
            <a:spLocks/>
          </p:cNvSpPr>
          <p:nvPr/>
        </p:nvSpPr>
        <p:spPr>
          <a:xfrm>
            <a:off x="137844" y="167566"/>
            <a:ext cx="7710756" cy="346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200" dirty="0">
                <a:latin typeface="+mj-lt"/>
              </a:rPr>
              <a:t>Corporate story</a:t>
            </a:r>
          </a:p>
        </p:txBody>
      </p:sp>
    </p:spTree>
    <p:extLst>
      <p:ext uri="{BB962C8B-B14F-4D97-AF65-F5344CB8AC3E}">
        <p14:creationId xmlns:p14="http://schemas.microsoft.com/office/powerpoint/2010/main" val="359503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31BD17C-3C85-499B-8335-6022C5F207C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24402" y="1936684"/>
            <a:ext cx="4114800" cy="2846456"/>
          </a:xfrm>
          <a:prstGeom prst="rect">
            <a:avLst/>
          </a:prstGeom>
        </p:spPr>
        <p:txBody>
          <a:bodyPr/>
          <a:lstStyle/>
          <a:p>
            <a:pPr marL="0" marR="5080" indent="0">
              <a:lnSpc>
                <a:spcPct val="100000"/>
              </a:lnSpc>
              <a:buNone/>
            </a:pPr>
            <a:r>
              <a:rPr lang="en-US" sz="1200" spc="-10" dirty="0">
                <a:solidFill>
                  <a:srgbClr val="E88424"/>
                </a:solidFill>
                <a:cs typeface="Corbel"/>
              </a:rPr>
              <a:t>Our history begins in 1921 with the establishment of Bosman Greenhouse Building in Aalsmeer, </a:t>
            </a:r>
            <a:r>
              <a:rPr lang="en-US" sz="1200" spc="-10" dirty="0">
                <a:solidFill>
                  <a:schemeClr val="bg1"/>
                </a:solidFill>
                <a:cs typeface="Corbel"/>
              </a:rPr>
              <a:t>where robust glasshouse constructions made of wood, steel and aluminium are developed. In 1968, Frans van Zaal started producing heating and cultivation systems in a small barn around the corner. </a:t>
            </a:r>
          </a:p>
          <a:p>
            <a:pPr marL="0" marR="5080" indent="0">
              <a:lnSpc>
                <a:spcPct val="100000"/>
              </a:lnSpc>
              <a:buNone/>
            </a:pPr>
            <a:r>
              <a:rPr lang="en-US" sz="1200" spc="-10" dirty="0">
                <a:solidFill>
                  <a:schemeClr val="bg1"/>
                </a:solidFill>
                <a:cs typeface="Corbel"/>
              </a:rPr>
              <a:t>Our success gives us the opportunity to provide one of the most important growers in America with growing systems based on roller tables. This offers an opportunity to expand worldwide.</a:t>
            </a:r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308DCD76-563C-41BD-9D3F-8CA8F4C39C2F}"/>
              </a:ext>
            </a:extLst>
          </p:cNvPr>
          <p:cNvSpPr txBox="1">
            <a:spLocks/>
          </p:cNvSpPr>
          <p:nvPr/>
        </p:nvSpPr>
        <p:spPr>
          <a:xfrm>
            <a:off x="137844" y="167566"/>
            <a:ext cx="7710756" cy="346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A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>
                <a:latin typeface="+mj-lt"/>
              </a:rPr>
              <a:t>Our history</a:t>
            </a:r>
          </a:p>
        </p:txBody>
      </p:sp>
      <p:pic>
        <p:nvPicPr>
          <p:cNvPr id="3" name="Afbeelding 2" descr="Afbeelding met hek, foto, gebouw, binnen&#10;&#10;Beschrijving is gegenereerd met hoge betrouwbaarheid">
            <a:extLst>
              <a:ext uri="{FF2B5EF4-FFF2-40B4-BE49-F238E27FC236}">
                <a16:creationId xmlns:a16="http://schemas.microsoft.com/office/drawing/2014/main" id="{F6223FE7-8340-478E-8979-96C07AE7AC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6"/>
          <a:stretch/>
        </p:blipFill>
        <p:spPr>
          <a:xfrm>
            <a:off x="214744" y="1936684"/>
            <a:ext cx="3733802" cy="1778066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858F4DCB-CDF0-4FDE-A98C-EB608C31A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47750"/>
            <a:ext cx="2413000" cy="7620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DFAE8D1B-7C6D-4892-8C58-F525234DE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4" y="1000436"/>
            <a:ext cx="2349621" cy="8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20000">
        <p159:morph option="byObject"/>
      </p:transition>
    </mc:Choice>
    <mc:Fallback xmlns="">
      <p:transition spd="med" advTm="20000">
        <p:fade/>
      </p:transition>
    </mc:Fallback>
  </mc:AlternateContent>
</p:sld>
</file>

<file path=ppt/theme/theme1.xml><?xml version="1.0" encoding="utf-8"?>
<a:theme xmlns:a="http://schemas.openxmlformats.org/drawingml/2006/main" name="BVZ_Masters">
  <a:themeElements>
    <a:clrScheme name="BVZ">
      <a:dk1>
        <a:srgbClr val="1F2A44"/>
      </a:dk1>
      <a:lt1>
        <a:srgbClr val="FFFFFF"/>
      </a:lt1>
      <a:dk2>
        <a:srgbClr val="1F2A44"/>
      </a:dk2>
      <a:lt2>
        <a:srgbClr val="E3E7F2"/>
      </a:lt2>
      <a:accent1>
        <a:srgbClr val="E25303"/>
      </a:accent1>
      <a:accent2>
        <a:srgbClr val="E98300"/>
      </a:accent2>
      <a:accent3>
        <a:srgbClr val="F1BE48"/>
      </a:accent3>
      <a:accent4>
        <a:srgbClr val="B2B7D4"/>
      </a:accent4>
      <a:accent5>
        <a:srgbClr val="E3E7F2"/>
      </a:accent5>
      <a:accent6>
        <a:srgbClr val="F1BE48"/>
      </a:accent6>
      <a:hlink>
        <a:srgbClr val="9698B8"/>
      </a:hlink>
      <a:folHlink>
        <a:srgbClr val="B2B7D4"/>
      </a:folHlink>
    </a:clrScheme>
    <a:fontScheme name="BVZ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884</Words>
  <Application>Microsoft Macintosh PowerPoint</Application>
  <PresentationFormat>On-screen Show (16:9)</PresentationFormat>
  <Paragraphs>109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Corbel</vt:lpstr>
      <vt:lpstr>BVZ_Masters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Robert van Donk</dc:creator>
  <cp:lastModifiedBy>George Langworth</cp:lastModifiedBy>
  <cp:revision>16</cp:revision>
  <dcterms:created xsi:type="dcterms:W3CDTF">2019-12-20T09:38:58Z</dcterms:created>
  <dcterms:modified xsi:type="dcterms:W3CDTF">2019-12-24T12:56:10Z</dcterms:modified>
</cp:coreProperties>
</file>