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11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37"/>
  </p:normalViewPr>
  <p:slideViewPr>
    <p:cSldViewPr snapToGrid="0" snapToObjects="1">
      <p:cViewPr varScale="1">
        <p:scale>
          <a:sx n="85" d="100"/>
          <a:sy n="85" d="100"/>
        </p:scale>
        <p:origin x="4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9FA1DE-367D-974A-A1CC-F5F92BC535DC}" type="datetimeFigureOut">
              <a:rPr lang="en-US" smtClean="0"/>
              <a:t>11/5/19</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44B698-7959-0949-B72C-A5612304FA9A}" type="slidenum">
              <a:rPr lang="en-US" smtClean="0"/>
              <a:t>‹#›</a:t>
            </a:fld>
            <a:endParaRPr lang="en-US"/>
          </a:p>
        </p:txBody>
      </p:sp>
    </p:spTree>
    <p:extLst>
      <p:ext uri="{BB962C8B-B14F-4D97-AF65-F5344CB8AC3E}">
        <p14:creationId xmlns:p14="http://schemas.microsoft.com/office/powerpoint/2010/main" val="3673760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4B698-7959-0949-B72C-A5612304FA9A}" type="slidenum">
              <a:rPr lang="en-US" smtClean="0"/>
              <a:t>7</a:t>
            </a:fld>
            <a:endParaRPr lang="en-US"/>
          </a:p>
        </p:txBody>
      </p:sp>
    </p:spTree>
    <p:extLst>
      <p:ext uri="{BB962C8B-B14F-4D97-AF65-F5344CB8AC3E}">
        <p14:creationId xmlns:p14="http://schemas.microsoft.com/office/powerpoint/2010/main" val="141951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14C0A5-17C3-7B48-9A45-157D7D6F4234}"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1D8FE-5B3D-6143-B9A1-033F4A34F11F}" type="slidenum">
              <a:rPr lang="en-US" smtClean="0"/>
              <a:t>‹#›</a:t>
            </a:fld>
            <a:endParaRPr lang="en-US"/>
          </a:p>
        </p:txBody>
      </p:sp>
    </p:spTree>
    <p:extLst>
      <p:ext uri="{BB962C8B-B14F-4D97-AF65-F5344CB8AC3E}">
        <p14:creationId xmlns:p14="http://schemas.microsoft.com/office/powerpoint/2010/main" val="1666392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4C0A5-17C3-7B48-9A45-157D7D6F4234}"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1D8FE-5B3D-6143-B9A1-033F4A34F11F}" type="slidenum">
              <a:rPr lang="en-US" smtClean="0"/>
              <a:t>‹#›</a:t>
            </a:fld>
            <a:endParaRPr lang="en-US"/>
          </a:p>
        </p:txBody>
      </p:sp>
    </p:spTree>
    <p:extLst>
      <p:ext uri="{BB962C8B-B14F-4D97-AF65-F5344CB8AC3E}">
        <p14:creationId xmlns:p14="http://schemas.microsoft.com/office/powerpoint/2010/main" val="2165567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4C0A5-17C3-7B48-9A45-157D7D6F4234}"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1D8FE-5B3D-6143-B9A1-033F4A34F11F}" type="slidenum">
              <a:rPr lang="en-US" smtClean="0"/>
              <a:t>‹#›</a:t>
            </a:fld>
            <a:endParaRPr lang="en-US"/>
          </a:p>
        </p:txBody>
      </p:sp>
    </p:spTree>
    <p:extLst>
      <p:ext uri="{BB962C8B-B14F-4D97-AF65-F5344CB8AC3E}">
        <p14:creationId xmlns:p14="http://schemas.microsoft.com/office/powerpoint/2010/main" val="3502293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4C0A5-17C3-7B48-9A45-157D7D6F4234}"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1D8FE-5B3D-6143-B9A1-033F4A34F11F}" type="slidenum">
              <a:rPr lang="en-US" smtClean="0"/>
              <a:t>‹#›</a:t>
            </a:fld>
            <a:endParaRPr lang="en-US"/>
          </a:p>
        </p:txBody>
      </p:sp>
    </p:spTree>
    <p:extLst>
      <p:ext uri="{BB962C8B-B14F-4D97-AF65-F5344CB8AC3E}">
        <p14:creationId xmlns:p14="http://schemas.microsoft.com/office/powerpoint/2010/main" val="4089716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14C0A5-17C3-7B48-9A45-157D7D6F4234}"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1D8FE-5B3D-6143-B9A1-033F4A34F11F}" type="slidenum">
              <a:rPr lang="en-US" smtClean="0"/>
              <a:t>‹#›</a:t>
            </a:fld>
            <a:endParaRPr lang="en-US"/>
          </a:p>
        </p:txBody>
      </p:sp>
    </p:spTree>
    <p:extLst>
      <p:ext uri="{BB962C8B-B14F-4D97-AF65-F5344CB8AC3E}">
        <p14:creationId xmlns:p14="http://schemas.microsoft.com/office/powerpoint/2010/main" val="4202027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14C0A5-17C3-7B48-9A45-157D7D6F4234}" type="datetimeFigureOut">
              <a:rPr lang="en-US" smtClean="0"/>
              <a:t>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1D8FE-5B3D-6143-B9A1-033F4A34F11F}" type="slidenum">
              <a:rPr lang="en-US" smtClean="0"/>
              <a:t>‹#›</a:t>
            </a:fld>
            <a:endParaRPr lang="en-US"/>
          </a:p>
        </p:txBody>
      </p:sp>
    </p:spTree>
    <p:extLst>
      <p:ext uri="{BB962C8B-B14F-4D97-AF65-F5344CB8AC3E}">
        <p14:creationId xmlns:p14="http://schemas.microsoft.com/office/powerpoint/2010/main" val="1607619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14C0A5-17C3-7B48-9A45-157D7D6F4234}" type="datetimeFigureOut">
              <a:rPr lang="en-US" smtClean="0"/>
              <a:t>11/5/19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F1D8FE-5B3D-6143-B9A1-033F4A34F11F}" type="slidenum">
              <a:rPr lang="en-US" smtClean="0"/>
              <a:t>‹#›</a:t>
            </a:fld>
            <a:endParaRPr lang="en-US"/>
          </a:p>
        </p:txBody>
      </p:sp>
    </p:spTree>
    <p:extLst>
      <p:ext uri="{BB962C8B-B14F-4D97-AF65-F5344CB8AC3E}">
        <p14:creationId xmlns:p14="http://schemas.microsoft.com/office/powerpoint/2010/main" val="3111373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14C0A5-17C3-7B48-9A45-157D7D6F4234}" type="datetimeFigureOut">
              <a:rPr lang="en-US" smtClean="0"/>
              <a:t>11/5/19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1D8FE-5B3D-6143-B9A1-033F4A34F11F}" type="slidenum">
              <a:rPr lang="en-US" smtClean="0"/>
              <a:t>‹#›</a:t>
            </a:fld>
            <a:endParaRPr lang="en-US"/>
          </a:p>
        </p:txBody>
      </p:sp>
    </p:spTree>
    <p:extLst>
      <p:ext uri="{BB962C8B-B14F-4D97-AF65-F5344CB8AC3E}">
        <p14:creationId xmlns:p14="http://schemas.microsoft.com/office/powerpoint/2010/main" val="18684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14C0A5-17C3-7B48-9A45-157D7D6F4234}" type="datetimeFigureOut">
              <a:rPr lang="en-US" smtClean="0"/>
              <a:t>11/5/19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F1D8FE-5B3D-6143-B9A1-033F4A34F11F}" type="slidenum">
              <a:rPr lang="en-US" smtClean="0"/>
              <a:t>‹#›</a:t>
            </a:fld>
            <a:endParaRPr lang="en-US"/>
          </a:p>
        </p:txBody>
      </p:sp>
    </p:spTree>
    <p:extLst>
      <p:ext uri="{BB962C8B-B14F-4D97-AF65-F5344CB8AC3E}">
        <p14:creationId xmlns:p14="http://schemas.microsoft.com/office/powerpoint/2010/main" val="3017471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14C0A5-17C3-7B48-9A45-157D7D6F4234}" type="datetimeFigureOut">
              <a:rPr lang="en-US" smtClean="0"/>
              <a:t>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1D8FE-5B3D-6143-B9A1-033F4A34F11F}" type="slidenum">
              <a:rPr lang="en-US" smtClean="0"/>
              <a:t>‹#›</a:t>
            </a:fld>
            <a:endParaRPr lang="en-US"/>
          </a:p>
        </p:txBody>
      </p:sp>
    </p:spTree>
    <p:extLst>
      <p:ext uri="{BB962C8B-B14F-4D97-AF65-F5344CB8AC3E}">
        <p14:creationId xmlns:p14="http://schemas.microsoft.com/office/powerpoint/2010/main" val="416496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14C0A5-17C3-7B48-9A45-157D7D6F4234}" type="datetimeFigureOut">
              <a:rPr lang="en-US" smtClean="0"/>
              <a:t>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1D8FE-5B3D-6143-B9A1-033F4A34F11F}" type="slidenum">
              <a:rPr lang="en-US" smtClean="0"/>
              <a:t>‹#›</a:t>
            </a:fld>
            <a:endParaRPr lang="en-US"/>
          </a:p>
        </p:txBody>
      </p:sp>
    </p:spTree>
    <p:extLst>
      <p:ext uri="{BB962C8B-B14F-4D97-AF65-F5344CB8AC3E}">
        <p14:creationId xmlns:p14="http://schemas.microsoft.com/office/powerpoint/2010/main" val="382866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14C0A5-17C3-7B48-9A45-157D7D6F4234}" type="datetimeFigureOut">
              <a:rPr lang="en-US" smtClean="0"/>
              <a:t>11/5/19</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1D8FE-5B3D-6143-B9A1-033F4A34F11F}" type="slidenum">
              <a:rPr lang="en-US" smtClean="0"/>
              <a:t>‹#›</a:t>
            </a:fld>
            <a:endParaRPr lang="en-US"/>
          </a:p>
        </p:txBody>
      </p:sp>
    </p:spTree>
    <p:extLst>
      <p:ext uri="{BB962C8B-B14F-4D97-AF65-F5344CB8AC3E}">
        <p14:creationId xmlns:p14="http://schemas.microsoft.com/office/powerpoint/2010/main" val="39963482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22FE4-C376-7942-BA18-3B84252DD318}"/>
              </a:ext>
            </a:extLst>
          </p:cNvPr>
          <p:cNvSpPr>
            <a:spLocks noGrp="1"/>
          </p:cNvSpPr>
          <p:nvPr>
            <p:ph type="ctrTitle"/>
          </p:nvPr>
        </p:nvSpPr>
        <p:spPr/>
        <p:txBody>
          <a:bodyPr/>
          <a:lstStyle/>
          <a:p>
            <a:r>
              <a:rPr lang="en-US" dirty="0">
                <a:solidFill>
                  <a:srgbClr val="1311BF"/>
                </a:solidFill>
                <a:latin typeface="Bernard MT Condensed" panose="02050806060905020404" pitchFamily="18" charset="77"/>
              </a:rPr>
              <a:t>Power, Water, Greenhouses</a:t>
            </a:r>
          </a:p>
        </p:txBody>
      </p:sp>
      <p:sp>
        <p:nvSpPr>
          <p:cNvPr id="3" name="Subtitle 2">
            <a:extLst>
              <a:ext uri="{FF2B5EF4-FFF2-40B4-BE49-F238E27FC236}">
                <a16:creationId xmlns:a16="http://schemas.microsoft.com/office/drawing/2014/main" id="{E5DF41C3-8BB2-CE4A-BE4C-C9418AD85D4A}"/>
              </a:ext>
            </a:extLst>
          </p:cNvPr>
          <p:cNvSpPr>
            <a:spLocks noGrp="1"/>
          </p:cNvSpPr>
          <p:nvPr>
            <p:ph type="subTitle" idx="1"/>
          </p:nvPr>
        </p:nvSpPr>
        <p:spPr>
          <a:xfrm>
            <a:off x="1238250" y="3691979"/>
            <a:ext cx="7429500" cy="1655762"/>
          </a:xfrm>
        </p:spPr>
        <p:txBody>
          <a:bodyPr/>
          <a:lstStyle/>
          <a:p>
            <a:r>
              <a:rPr lang="en-US" b="1" dirty="0">
                <a:solidFill>
                  <a:srgbClr val="7030A0"/>
                </a:solidFill>
                <a:latin typeface="Arial Narrow" panose="020B0604020202020204" pitchFamily="34" charset="0"/>
                <a:cs typeface="Arial Narrow" panose="020B0604020202020204" pitchFamily="34" charset="0"/>
              </a:rPr>
              <a:t>Plan For Morocco</a:t>
            </a:r>
          </a:p>
        </p:txBody>
      </p:sp>
    </p:spTree>
    <p:extLst>
      <p:ext uri="{BB962C8B-B14F-4D97-AF65-F5344CB8AC3E}">
        <p14:creationId xmlns:p14="http://schemas.microsoft.com/office/powerpoint/2010/main" val="3612638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F70723-0559-8040-A2FB-BFB8D8068ABD}"/>
              </a:ext>
            </a:extLst>
          </p:cNvPr>
          <p:cNvPicPr>
            <a:picLocks noChangeAspect="1"/>
          </p:cNvPicPr>
          <p:nvPr/>
        </p:nvPicPr>
        <p:blipFill>
          <a:blip r:embed="rId2"/>
          <a:stretch>
            <a:fillRect/>
          </a:stretch>
        </p:blipFill>
        <p:spPr>
          <a:xfrm>
            <a:off x="218009" y="0"/>
            <a:ext cx="9469982" cy="6858000"/>
          </a:xfrm>
          <a:prstGeom prst="rect">
            <a:avLst/>
          </a:prstGeom>
        </p:spPr>
      </p:pic>
    </p:spTree>
    <p:extLst>
      <p:ext uri="{BB962C8B-B14F-4D97-AF65-F5344CB8AC3E}">
        <p14:creationId xmlns:p14="http://schemas.microsoft.com/office/powerpoint/2010/main" val="1280455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A161BD-FBFD-044F-8C52-6289B6049CCF}"/>
              </a:ext>
            </a:extLst>
          </p:cNvPr>
          <p:cNvPicPr>
            <a:picLocks noChangeAspect="1"/>
          </p:cNvPicPr>
          <p:nvPr/>
        </p:nvPicPr>
        <p:blipFill>
          <a:blip r:embed="rId2"/>
          <a:stretch>
            <a:fillRect/>
          </a:stretch>
        </p:blipFill>
        <p:spPr>
          <a:xfrm>
            <a:off x="0" y="303263"/>
            <a:ext cx="9906000" cy="6251473"/>
          </a:xfrm>
          <a:prstGeom prst="rect">
            <a:avLst/>
          </a:prstGeom>
        </p:spPr>
      </p:pic>
      <p:sp>
        <p:nvSpPr>
          <p:cNvPr id="7" name="TextBox 6">
            <a:extLst>
              <a:ext uri="{FF2B5EF4-FFF2-40B4-BE49-F238E27FC236}">
                <a16:creationId xmlns:a16="http://schemas.microsoft.com/office/drawing/2014/main" id="{F89A2418-34D2-084F-80E4-36E3B45194E0}"/>
              </a:ext>
            </a:extLst>
          </p:cNvPr>
          <p:cNvSpPr txBox="1"/>
          <p:nvPr/>
        </p:nvSpPr>
        <p:spPr>
          <a:xfrm>
            <a:off x="4676930" y="1499016"/>
            <a:ext cx="4482059" cy="2308324"/>
          </a:xfrm>
          <a:prstGeom prst="rect">
            <a:avLst/>
          </a:prstGeom>
          <a:solidFill>
            <a:srgbClr val="FFFF00"/>
          </a:solidFill>
        </p:spPr>
        <p:txBody>
          <a:bodyPr wrap="square" rtlCol="0">
            <a:spAutoFit/>
          </a:bodyPr>
          <a:lstStyle/>
          <a:p>
            <a:r>
              <a:rPr lang="en-US" dirty="0">
                <a:solidFill>
                  <a:srgbClr val="7030A0"/>
                </a:solidFill>
                <a:latin typeface="Arial Narrow" panose="020B0604020202020204" pitchFamily="34" charset="0"/>
                <a:cs typeface="Arial Narrow" panose="020B0604020202020204" pitchFamily="34" charset="0"/>
              </a:rPr>
              <a:t>2005 – Siemens installed a SGT5-4000F gas turbine, associated steam turbine that generates 384MW(e) of power – 1+1+1 CCGT</a:t>
            </a:r>
          </a:p>
          <a:p>
            <a:endParaRPr lang="en-US" dirty="0">
              <a:solidFill>
                <a:srgbClr val="1311BF"/>
              </a:solidFill>
            </a:endParaRPr>
          </a:p>
          <a:p>
            <a:r>
              <a:rPr lang="en-US" i="1" dirty="0">
                <a:solidFill>
                  <a:srgbClr val="1311BF"/>
                </a:solidFill>
                <a:latin typeface="Times New Roman" panose="02020603050405020304" pitchFamily="18" charset="0"/>
                <a:cs typeface="Times New Roman" panose="02020603050405020304" pitchFamily="18" charset="0"/>
              </a:rPr>
              <a:t>Our objective is to purchase this facility from the government, and expand it to 4,000 MW by the addition of a series of 321MW(e) 3-1 CCGT systems.</a:t>
            </a:r>
          </a:p>
        </p:txBody>
      </p:sp>
    </p:spTree>
    <p:extLst>
      <p:ext uri="{BB962C8B-B14F-4D97-AF65-F5344CB8AC3E}">
        <p14:creationId xmlns:p14="http://schemas.microsoft.com/office/powerpoint/2010/main" val="1892949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A31F8E-CB53-2A49-B1CD-1A5118E1922E}"/>
              </a:ext>
            </a:extLst>
          </p:cNvPr>
          <p:cNvPicPr>
            <a:picLocks noChangeAspect="1"/>
          </p:cNvPicPr>
          <p:nvPr/>
        </p:nvPicPr>
        <p:blipFill>
          <a:blip r:embed="rId2"/>
          <a:stretch>
            <a:fillRect/>
          </a:stretch>
        </p:blipFill>
        <p:spPr>
          <a:xfrm>
            <a:off x="1575111" y="38934"/>
            <a:ext cx="5956300" cy="1701800"/>
          </a:xfrm>
          <a:prstGeom prst="rect">
            <a:avLst/>
          </a:prstGeom>
          <a:ln w="28575" cmpd="sng">
            <a:solidFill>
              <a:schemeClr val="tx1"/>
            </a:solidFill>
          </a:ln>
        </p:spPr>
      </p:pic>
      <p:grpSp>
        <p:nvGrpSpPr>
          <p:cNvPr id="8" name="Group 7">
            <a:extLst>
              <a:ext uri="{FF2B5EF4-FFF2-40B4-BE49-F238E27FC236}">
                <a16:creationId xmlns:a16="http://schemas.microsoft.com/office/drawing/2014/main" id="{9B0FF733-F13B-0441-A7D2-A6EB1732D3F3}"/>
              </a:ext>
            </a:extLst>
          </p:cNvPr>
          <p:cNvGrpSpPr/>
          <p:nvPr/>
        </p:nvGrpSpPr>
        <p:grpSpPr>
          <a:xfrm>
            <a:off x="290014" y="1800186"/>
            <a:ext cx="9505854" cy="3059342"/>
            <a:chOff x="290014" y="2219906"/>
            <a:chExt cx="9505854" cy="3059342"/>
          </a:xfrm>
        </p:grpSpPr>
        <p:pic>
          <p:nvPicPr>
            <p:cNvPr id="5" name="Picture 4" descr="Screen Shot 2018-09-25 at 08.09.42.png">
              <a:extLst>
                <a:ext uri="{FF2B5EF4-FFF2-40B4-BE49-F238E27FC236}">
                  <a16:creationId xmlns:a16="http://schemas.microsoft.com/office/drawing/2014/main" id="{41B35C11-DD17-0D46-87A5-0FDDA5F983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014" y="2219906"/>
              <a:ext cx="3168618" cy="3046748"/>
            </a:xfrm>
            <a:prstGeom prst="rect">
              <a:avLst/>
            </a:prstGeom>
            <a:ln>
              <a:solidFill>
                <a:srgbClr val="0000FF"/>
              </a:solidFill>
            </a:ln>
          </p:spPr>
        </p:pic>
        <p:pic>
          <p:nvPicPr>
            <p:cNvPr id="6" name="Picture 5" descr="Screen Shot 2018-09-25 at 08.09.42.png">
              <a:extLst>
                <a:ext uri="{FF2B5EF4-FFF2-40B4-BE49-F238E27FC236}">
                  <a16:creationId xmlns:a16="http://schemas.microsoft.com/office/drawing/2014/main" id="{ACBE5981-4EA1-7C4A-A36B-DA3289D711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8632" y="2219906"/>
              <a:ext cx="3168618" cy="3046748"/>
            </a:xfrm>
            <a:prstGeom prst="rect">
              <a:avLst/>
            </a:prstGeom>
            <a:ln>
              <a:solidFill>
                <a:srgbClr val="0000FF"/>
              </a:solidFill>
            </a:ln>
          </p:spPr>
        </p:pic>
        <p:pic>
          <p:nvPicPr>
            <p:cNvPr id="7" name="Picture 6" descr="Screen Shot 2018-09-25 at 08.09.42.png">
              <a:extLst>
                <a:ext uri="{FF2B5EF4-FFF2-40B4-BE49-F238E27FC236}">
                  <a16:creationId xmlns:a16="http://schemas.microsoft.com/office/drawing/2014/main" id="{160AD098-35AA-994B-AA24-BFE46FFDEE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7250" y="2232500"/>
              <a:ext cx="3168618" cy="3046748"/>
            </a:xfrm>
            <a:prstGeom prst="rect">
              <a:avLst/>
            </a:prstGeom>
            <a:ln>
              <a:solidFill>
                <a:srgbClr val="0000FF"/>
              </a:solidFill>
            </a:ln>
          </p:spPr>
        </p:pic>
      </p:grpSp>
      <p:pic>
        <p:nvPicPr>
          <p:cNvPr id="10" name="Picture 9">
            <a:extLst>
              <a:ext uri="{FF2B5EF4-FFF2-40B4-BE49-F238E27FC236}">
                <a16:creationId xmlns:a16="http://schemas.microsoft.com/office/drawing/2014/main" id="{4BAADAFB-580D-5D4C-ADA8-2F95659830BE}"/>
              </a:ext>
            </a:extLst>
          </p:cNvPr>
          <p:cNvPicPr>
            <a:picLocks noChangeAspect="1"/>
          </p:cNvPicPr>
          <p:nvPr/>
        </p:nvPicPr>
        <p:blipFill>
          <a:blip r:embed="rId4"/>
          <a:stretch>
            <a:fillRect/>
          </a:stretch>
        </p:blipFill>
        <p:spPr>
          <a:xfrm>
            <a:off x="3637184" y="5026306"/>
            <a:ext cx="2811513" cy="1755849"/>
          </a:xfrm>
          <a:prstGeom prst="rect">
            <a:avLst/>
          </a:prstGeom>
          <a:ln>
            <a:solidFill>
              <a:srgbClr val="FF0000"/>
            </a:solidFill>
          </a:ln>
        </p:spPr>
      </p:pic>
    </p:spTree>
    <p:extLst>
      <p:ext uri="{BB962C8B-B14F-4D97-AF65-F5344CB8AC3E}">
        <p14:creationId xmlns:p14="http://schemas.microsoft.com/office/powerpoint/2010/main" val="2927272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pendix A - Power Plant Config.pdf">
            <a:extLst>
              <a:ext uri="{FF2B5EF4-FFF2-40B4-BE49-F238E27FC236}">
                <a16:creationId xmlns:a16="http://schemas.microsoft.com/office/drawing/2014/main" id="{C71422AE-9F9F-B24C-8A2B-E69B022DBE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362919" y="-1507695"/>
            <a:ext cx="6858001" cy="9873391"/>
          </a:xfrm>
          <a:prstGeom prst="rect">
            <a:avLst/>
          </a:prstGeom>
        </p:spPr>
      </p:pic>
    </p:spTree>
    <p:extLst>
      <p:ext uri="{BB962C8B-B14F-4D97-AF65-F5344CB8AC3E}">
        <p14:creationId xmlns:p14="http://schemas.microsoft.com/office/powerpoint/2010/main" val="923548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939FD3-5906-6D43-A3D3-3A033CAFEDDC}"/>
              </a:ext>
            </a:extLst>
          </p:cNvPr>
          <p:cNvPicPr>
            <a:picLocks noChangeAspect="1"/>
          </p:cNvPicPr>
          <p:nvPr/>
        </p:nvPicPr>
        <p:blipFill>
          <a:blip r:embed="rId2"/>
          <a:stretch>
            <a:fillRect/>
          </a:stretch>
        </p:blipFill>
        <p:spPr>
          <a:xfrm>
            <a:off x="0" y="303263"/>
            <a:ext cx="9906000" cy="6251473"/>
          </a:xfrm>
          <a:prstGeom prst="rect">
            <a:avLst/>
          </a:prstGeom>
        </p:spPr>
      </p:pic>
      <p:pic>
        <p:nvPicPr>
          <p:cNvPr id="4" name="Picture 3" descr="Appendix A - Power Plant Config.pdf">
            <a:extLst>
              <a:ext uri="{FF2B5EF4-FFF2-40B4-BE49-F238E27FC236}">
                <a16:creationId xmlns:a16="http://schemas.microsoft.com/office/drawing/2014/main" id="{151B2D99-8660-614C-BBBF-D49578A6F7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957959" y="663632"/>
            <a:ext cx="357293" cy="514391"/>
          </a:xfrm>
          <a:prstGeom prst="rect">
            <a:avLst/>
          </a:prstGeom>
          <a:ln>
            <a:solidFill>
              <a:srgbClr val="FF0000"/>
            </a:solidFill>
          </a:ln>
        </p:spPr>
      </p:pic>
      <p:pic>
        <p:nvPicPr>
          <p:cNvPr id="6" name="Picture 5" descr="Appendix A - Power Plant Config.pdf">
            <a:extLst>
              <a:ext uri="{FF2B5EF4-FFF2-40B4-BE49-F238E27FC236}">
                <a16:creationId xmlns:a16="http://schemas.microsoft.com/office/drawing/2014/main" id="{CD198762-D64F-FC4E-B5EB-F521D4DA8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883009" y="1125855"/>
            <a:ext cx="357293" cy="514391"/>
          </a:xfrm>
          <a:prstGeom prst="rect">
            <a:avLst/>
          </a:prstGeom>
          <a:ln>
            <a:solidFill>
              <a:srgbClr val="FF0000"/>
            </a:solidFill>
          </a:ln>
        </p:spPr>
      </p:pic>
      <p:pic>
        <p:nvPicPr>
          <p:cNvPr id="10" name="Picture 9" descr="Appendix A - Power Plant Config.pdf">
            <a:extLst>
              <a:ext uri="{FF2B5EF4-FFF2-40B4-BE49-F238E27FC236}">
                <a16:creationId xmlns:a16="http://schemas.microsoft.com/office/drawing/2014/main" id="{0ADCD61B-15D1-4B47-AC5F-3CA1E93252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107858" y="241103"/>
            <a:ext cx="357293" cy="514391"/>
          </a:xfrm>
          <a:prstGeom prst="rect">
            <a:avLst/>
          </a:prstGeom>
          <a:ln>
            <a:solidFill>
              <a:srgbClr val="FF0000"/>
            </a:solidFill>
          </a:ln>
        </p:spPr>
      </p:pic>
      <p:pic>
        <p:nvPicPr>
          <p:cNvPr id="13" name="Picture 12" descr="Appendix A - Power Plant Config.pdf">
            <a:extLst>
              <a:ext uri="{FF2B5EF4-FFF2-40B4-BE49-F238E27FC236}">
                <a16:creationId xmlns:a16="http://schemas.microsoft.com/office/drawing/2014/main" id="{2E1A2E52-10B6-C64C-A602-D8296E7916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848400" y="1528118"/>
            <a:ext cx="357293" cy="514391"/>
          </a:xfrm>
          <a:prstGeom prst="rect">
            <a:avLst/>
          </a:prstGeom>
          <a:ln>
            <a:solidFill>
              <a:srgbClr val="FF0000"/>
            </a:solidFill>
          </a:ln>
        </p:spPr>
      </p:pic>
      <p:pic>
        <p:nvPicPr>
          <p:cNvPr id="14" name="Picture 13" descr="Appendix A - Power Plant Config.pdf">
            <a:extLst>
              <a:ext uri="{FF2B5EF4-FFF2-40B4-BE49-F238E27FC236}">
                <a16:creationId xmlns:a16="http://schemas.microsoft.com/office/drawing/2014/main" id="{EF910121-E124-124A-9035-A3A54EA46C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863390" y="1942190"/>
            <a:ext cx="357293" cy="514391"/>
          </a:xfrm>
          <a:prstGeom prst="rect">
            <a:avLst/>
          </a:prstGeom>
          <a:ln>
            <a:solidFill>
              <a:srgbClr val="FF0000"/>
            </a:solidFill>
          </a:ln>
        </p:spPr>
      </p:pic>
      <p:pic>
        <p:nvPicPr>
          <p:cNvPr id="15" name="Picture 14" descr="Appendix A - Power Plant Config.pdf">
            <a:extLst>
              <a:ext uri="{FF2B5EF4-FFF2-40B4-BE49-F238E27FC236}">
                <a16:creationId xmlns:a16="http://schemas.microsoft.com/office/drawing/2014/main" id="{7DD2BD2A-A8CB-4E45-A53F-DE3DD22F72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528878" y="3742596"/>
            <a:ext cx="357293" cy="514391"/>
          </a:xfrm>
          <a:prstGeom prst="rect">
            <a:avLst/>
          </a:prstGeom>
          <a:ln>
            <a:solidFill>
              <a:srgbClr val="FF0000"/>
            </a:solidFill>
          </a:ln>
        </p:spPr>
      </p:pic>
      <p:pic>
        <p:nvPicPr>
          <p:cNvPr id="16" name="Picture 15" descr="Appendix A - Power Plant Config.pdf">
            <a:extLst>
              <a:ext uri="{FF2B5EF4-FFF2-40B4-BE49-F238E27FC236}">
                <a16:creationId xmlns:a16="http://schemas.microsoft.com/office/drawing/2014/main" id="{D2AA142A-FF16-B840-81FE-2A912F682D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458369" y="6159998"/>
            <a:ext cx="357293" cy="514391"/>
          </a:xfrm>
          <a:prstGeom prst="rect">
            <a:avLst/>
          </a:prstGeom>
          <a:ln>
            <a:solidFill>
              <a:srgbClr val="FF0000"/>
            </a:solidFill>
          </a:ln>
        </p:spPr>
      </p:pic>
      <p:pic>
        <p:nvPicPr>
          <p:cNvPr id="17" name="Picture 16" descr="Appendix A - Power Plant Config.pdf">
            <a:extLst>
              <a:ext uri="{FF2B5EF4-FFF2-40B4-BE49-F238E27FC236}">
                <a16:creationId xmlns:a16="http://schemas.microsoft.com/office/drawing/2014/main" id="{0C765034-A5F9-1349-8A86-04C30949BC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528879" y="3350451"/>
            <a:ext cx="357293" cy="514391"/>
          </a:xfrm>
          <a:prstGeom prst="rect">
            <a:avLst/>
          </a:prstGeom>
          <a:ln>
            <a:solidFill>
              <a:srgbClr val="FF0000"/>
            </a:solidFill>
          </a:ln>
        </p:spPr>
      </p:pic>
      <p:pic>
        <p:nvPicPr>
          <p:cNvPr id="18" name="Picture 17" descr="Appendix A - Power Plant Config.pdf">
            <a:extLst>
              <a:ext uri="{FF2B5EF4-FFF2-40B4-BE49-F238E27FC236}">
                <a16:creationId xmlns:a16="http://schemas.microsoft.com/office/drawing/2014/main" id="{D34DE879-BAC8-C043-A10E-5491C00291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497701" y="5740724"/>
            <a:ext cx="357293" cy="514391"/>
          </a:xfrm>
          <a:prstGeom prst="rect">
            <a:avLst/>
          </a:prstGeom>
          <a:ln>
            <a:solidFill>
              <a:srgbClr val="FF0000"/>
            </a:solidFill>
          </a:ln>
        </p:spPr>
      </p:pic>
      <p:pic>
        <p:nvPicPr>
          <p:cNvPr id="19" name="Picture 18" descr="Appendix A - Power Plant Config.pdf">
            <a:extLst>
              <a:ext uri="{FF2B5EF4-FFF2-40B4-BE49-F238E27FC236}">
                <a16:creationId xmlns:a16="http://schemas.microsoft.com/office/drawing/2014/main" id="{54BF1632-DF64-FE47-AD07-631DA7CB47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377683" y="5321450"/>
            <a:ext cx="357293" cy="514391"/>
          </a:xfrm>
          <a:prstGeom prst="rect">
            <a:avLst/>
          </a:prstGeom>
          <a:ln>
            <a:solidFill>
              <a:srgbClr val="FF0000"/>
            </a:solidFill>
          </a:ln>
        </p:spPr>
      </p:pic>
      <p:sp>
        <p:nvSpPr>
          <p:cNvPr id="20" name="TextBox 19">
            <a:extLst>
              <a:ext uri="{FF2B5EF4-FFF2-40B4-BE49-F238E27FC236}">
                <a16:creationId xmlns:a16="http://schemas.microsoft.com/office/drawing/2014/main" id="{39F1D225-3BB9-394C-BC4A-44DA7797FC46}"/>
              </a:ext>
            </a:extLst>
          </p:cNvPr>
          <p:cNvSpPr txBox="1"/>
          <p:nvPr/>
        </p:nvSpPr>
        <p:spPr>
          <a:xfrm>
            <a:off x="3552669" y="1383050"/>
            <a:ext cx="5216577" cy="369332"/>
          </a:xfrm>
          <a:prstGeom prst="rect">
            <a:avLst/>
          </a:prstGeom>
          <a:solidFill>
            <a:srgbClr val="FFFF00"/>
          </a:solidFill>
        </p:spPr>
        <p:txBody>
          <a:bodyPr wrap="square" rtlCol="0">
            <a:spAutoFit/>
          </a:bodyPr>
          <a:lstStyle/>
          <a:p>
            <a:r>
              <a:rPr lang="en-US" i="1" dirty="0">
                <a:solidFill>
                  <a:srgbClr val="1311BF"/>
                </a:solidFill>
                <a:latin typeface="Times New Roman" panose="02020603050405020304" pitchFamily="18" charset="0"/>
                <a:cs typeface="Times New Roman" panose="02020603050405020304" pitchFamily="18" charset="0"/>
              </a:rPr>
              <a:t>Ten new 3-1 CCGT systems @ 400 MW(e) each</a:t>
            </a:r>
          </a:p>
        </p:txBody>
      </p:sp>
    </p:spTree>
    <p:extLst>
      <p:ext uri="{BB962C8B-B14F-4D97-AF65-F5344CB8AC3E}">
        <p14:creationId xmlns:p14="http://schemas.microsoft.com/office/powerpoint/2010/main" val="3243565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942706-AC1B-F24D-941D-51D6989F4B37}"/>
              </a:ext>
            </a:extLst>
          </p:cNvPr>
          <p:cNvPicPr>
            <a:picLocks noChangeAspect="1"/>
          </p:cNvPicPr>
          <p:nvPr/>
        </p:nvPicPr>
        <p:blipFill>
          <a:blip r:embed="rId3"/>
          <a:stretch>
            <a:fillRect/>
          </a:stretch>
        </p:blipFill>
        <p:spPr>
          <a:xfrm>
            <a:off x="0" y="-374754"/>
            <a:ext cx="9906000" cy="6858000"/>
          </a:xfrm>
          <a:prstGeom prst="rect">
            <a:avLst/>
          </a:prstGeom>
        </p:spPr>
      </p:pic>
      <p:sp>
        <p:nvSpPr>
          <p:cNvPr id="6" name="TextBox 5">
            <a:extLst>
              <a:ext uri="{FF2B5EF4-FFF2-40B4-BE49-F238E27FC236}">
                <a16:creationId xmlns:a16="http://schemas.microsoft.com/office/drawing/2014/main" id="{BF8502A3-6E7A-8145-BB16-8AB7B9DF0043}"/>
              </a:ext>
            </a:extLst>
          </p:cNvPr>
          <p:cNvSpPr txBox="1"/>
          <p:nvPr/>
        </p:nvSpPr>
        <p:spPr>
          <a:xfrm>
            <a:off x="5621311" y="1319134"/>
            <a:ext cx="3822492" cy="2031325"/>
          </a:xfrm>
          <a:prstGeom prst="rect">
            <a:avLst/>
          </a:prstGeom>
          <a:solidFill>
            <a:srgbClr val="FFFF00"/>
          </a:solidFill>
        </p:spPr>
        <p:txBody>
          <a:bodyPr wrap="square" rtlCol="0">
            <a:spAutoFit/>
          </a:bodyPr>
          <a:lstStyle/>
          <a:p>
            <a:r>
              <a:rPr lang="en-US" i="1" dirty="0">
                <a:solidFill>
                  <a:srgbClr val="1311BF"/>
                </a:solidFill>
                <a:latin typeface="Times New Roman" panose="02020603050405020304" pitchFamily="18" charset="0"/>
                <a:cs typeface="Times New Roman" panose="02020603050405020304" pitchFamily="18" charset="0"/>
              </a:rPr>
              <a:t>All of this water is sea water.  These CCGT systems require  demineralized water – 5ppm Total Dissolved Material</a:t>
            </a:r>
          </a:p>
          <a:p>
            <a:endParaRPr lang="en-US" i="1" dirty="0">
              <a:solidFill>
                <a:srgbClr val="1311BF"/>
              </a:solidFill>
              <a:latin typeface="Times New Roman" panose="02020603050405020304" pitchFamily="18" charset="0"/>
              <a:cs typeface="Times New Roman" panose="02020603050405020304" pitchFamily="18" charset="0"/>
            </a:endParaRPr>
          </a:p>
          <a:p>
            <a:r>
              <a:rPr lang="en-US" i="1" dirty="0">
                <a:solidFill>
                  <a:srgbClr val="1311BF"/>
                </a:solidFill>
                <a:latin typeface="Times New Roman" panose="02020603050405020304" pitchFamily="18" charset="0"/>
                <a:cs typeface="Times New Roman" panose="02020603050405020304" pitchFamily="18" charset="0"/>
              </a:rPr>
              <a:t>Each 3-1 CCGT system requires about 2,500 gallons per minute of 5ppm TDA water, 2,000 acre-feet per year.</a:t>
            </a:r>
          </a:p>
        </p:txBody>
      </p:sp>
    </p:spTree>
    <p:extLst>
      <p:ext uri="{BB962C8B-B14F-4D97-AF65-F5344CB8AC3E}">
        <p14:creationId xmlns:p14="http://schemas.microsoft.com/office/powerpoint/2010/main" val="1779287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ABB8E4-6AC6-C942-B997-2A0A70C693E4}"/>
              </a:ext>
            </a:extLst>
          </p:cNvPr>
          <p:cNvPicPr>
            <a:picLocks noChangeAspect="1"/>
          </p:cNvPicPr>
          <p:nvPr/>
        </p:nvPicPr>
        <p:blipFill>
          <a:blip r:embed="rId2"/>
          <a:stretch>
            <a:fillRect/>
          </a:stretch>
        </p:blipFill>
        <p:spPr>
          <a:xfrm>
            <a:off x="0" y="3868603"/>
            <a:ext cx="6162167" cy="2904363"/>
          </a:xfrm>
          <a:prstGeom prst="rect">
            <a:avLst/>
          </a:prstGeom>
        </p:spPr>
      </p:pic>
      <p:pic>
        <p:nvPicPr>
          <p:cNvPr id="4" name="Picture 3">
            <a:extLst>
              <a:ext uri="{FF2B5EF4-FFF2-40B4-BE49-F238E27FC236}">
                <a16:creationId xmlns:a16="http://schemas.microsoft.com/office/drawing/2014/main" id="{50790D82-ABAB-694D-880F-573E13649C09}"/>
              </a:ext>
            </a:extLst>
          </p:cNvPr>
          <p:cNvPicPr>
            <a:picLocks noChangeAspect="1"/>
          </p:cNvPicPr>
          <p:nvPr/>
        </p:nvPicPr>
        <p:blipFill>
          <a:blip r:embed="rId3"/>
          <a:stretch>
            <a:fillRect/>
          </a:stretch>
        </p:blipFill>
        <p:spPr>
          <a:xfrm>
            <a:off x="1879951" y="-158583"/>
            <a:ext cx="5562419" cy="3751651"/>
          </a:xfrm>
          <a:prstGeom prst="rect">
            <a:avLst/>
          </a:prstGeom>
        </p:spPr>
      </p:pic>
      <p:sp>
        <p:nvSpPr>
          <p:cNvPr id="5" name="TextBox 4">
            <a:extLst>
              <a:ext uri="{FF2B5EF4-FFF2-40B4-BE49-F238E27FC236}">
                <a16:creationId xmlns:a16="http://schemas.microsoft.com/office/drawing/2014/main" id="{6C8F04B3-D78C-AA47-B45E-602C9A38EE6C}"/>
              </a:ext>
            </a:extLst>
          </p:cNvPr>
          <p:cNvSpPr txBox="1"/>
          <p:nvPr/>
        </p:nvSpPr>
        <p:spPr>
          <a:xfrm>
            <a:off x="0" y="3524426"/>
            <a:ext cx="9891010" cy="307777"/>
          </a:xfrm>
          <a:prstGeom prst="rect">
            <a:avLst/>
          </a:prstGeom>
          <a:solidFill>
            <a:srgbClr val="FFFF00"/>
          </a:solidFill>
        </p:spPr>
        <p:txBody>
          <a:bodyPr wrap="square" rtlCol="0">
            <a:spAutoFit/>
          </a:bodyPr>
          <a:lstStyle/>
          <a:p>
            <a:r>
              <a:rPr lang="en-US" sz="1400" i="1" dirty="0">
                <a:solidFill>
                  <a:srgbClr val="1311BF"/>
                </a:solidFill>
                <a:latin typeface="Times New Roman" panose="02020603050405020304" pitchFamily="18" charset="0"/>
                <a:cs typeface="Times New Roman" panose="02020603050405020304" pitchFamily="18" charset="0"/>
              </a:rPr>
              <a:t>Parallel Multi-Effect Distillation units desalinate sea water.  Each of these lines produce 25,000 cubic meters of 5ppm TDA water / day.</a:t>
            </a:r>
          </a:p>
        </p:txBody>
      </p:sp>
      <p:sp>
        <p:nvSpPr>
          <p:cNvPr id="8" name="TextBox 7">
            <a:extLst>
              <a:ext uri="{FF2B5EF4-FFF2-40B4-BE49-F238E27FC236}">
                <a16:creationId xmlns:a16="http://schemas.microsoft.com/office/drawing/2014/main" id="{0216B627-5251-8C46-A0A7-FF87D68B6D24}"/>
              </a:ext>
            </a:extLst>
          </p:cNvPr>
          <p:cNvSpPr txBox="1"/>
          <p:nvPr/>
        </p:nvSpPr>
        <p:spPr>
          <a:xfrm>
            <a:off x="6026046" y="4094040"/>
            <a:ext cx="3864964" cy="2677656"/>
          </a:xfrm>
          <a:prstGeom prst="rect">
            <a:avLst/>
          </a:prstGeom>
          <a:solidFill>
            <a:schemeClr val="accent2">
              <a:lumMod val="20000"/>
              <a:lumOff val="80000"/>
            </a:schemeClr>
          </a:solidFill>
        </p:spPr>
        <p:txBody>
          <a:bodyPr wrap="square" rtlCol="0">
            <a:spAutoFit/>
          </a:bodyPr>
          <a:lstStyle/>
          <a:p>
            <a:r>
              <a:rPr lang="en-US" sz="1400" dirty="0">
                <a:solidFill>
                  <a:srgbClr val="1311BF"/>
                </a:solidFill>
                <a:latin typeface="Arial Narrow" panose="020B0604020202020204" pitchFamily="34" charset="0"/>
                <a:cs typeface="Arial Narrow" panose="020B0604020202020204" pitchFamily="34" charset="0"/>
              </a:rPr>
              <a:t>Steam condensation inside horizontal tubes and seawater evaporation on the outer side is the heart of MED.  Seawater is allowed to fall down a tube bundle.  Heat transfer on both sides is considered highly efficient due to the thin falling films’ low resistance.  This enables efficient operation at low temperature difference across the tube walls.  More stages (Effects) increase the Gain Output Ratio, the quantity of tons of water produced per ton of initial steam.  MED’s Gain Output Ratio can reach 15.  Under these conditions, a MED plant can be operated below 70˚ C. using aluminum tubes, achieving 50% recovery of clean water.  </a:t>
            </a:r>
          </a:p>
        </p:txBody>
      </p:sp>
    </p:spTree>
    <p:extLst>
      <p:ext uri="{BB962C8B-B14F-4D97-AF65-F5344CB8AC3E}">
        <p14:creationId xmlns:p14="http://schemas.microsoft.com/office/powerpoint/2010/main" val="3355837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458DEB-48C9-D848-BE9D-C5A6E63DC736}"/>
              </a:ext>
            </a:extLst>
          </p:cNvPr>
          <p:cNvPicPr>
            <a:picLocks noChangeAspect="1"/>
          </p:cNvPicPr>
          <p:nvPr/>
        </p:nvPicPr>
        <p:blipFill>
          <a:blip r:embed="rId2"/>
          <a:stretch>
            <a:fillRect/>
          </a:stretch>
        </p:blipFill>
        <p:spPr>
          <a:xfrm>
            <a:off x="212280" y="129848"/>
            <a:ext cx="9481439" cy="5608955"/>
          </a:xfrm>
          <a:prstGeom prst="rect">
            <a:avLst/>
          </a:prstGeom>
        </p:spPr>
      </p:pic>
      <p:sp>
        <p:nvSpPr>
          <p:cNvPr id="6" name="TextBox 5">
            <a:extLst>
              <a:ext uri="{FF2B5EF4-FFF2-40B4-BE49-F238E27FC236}">
                <a16:creationId xmlns:a16="http://schemas.microsoft.com/office/drawing/2014/main" id="{58B769FB-EA0F-0547-8C7D-B4096D53190B}"/>
              </a:ext>
            </a:extLst>
          </p:cNvPr>
          <p:cNvSpPr txBox="1"/>
          <p:nvPr/>
        </p:nvSpPr>
        <p:spPr>
          <a:xfrm>
            <a:off x="212280" y="5678843"/>
            <a:ext cx="9481439" cy="1169551"/>
          </a:xfrm>
          <a:prstGeom prst="rect">
            <a:avLst/>
          </a:prstGeom>
          <a:solidFill>
            <a:srgbClr val="FFFF00"/>
          </a:solidFill>
        </p:spPr>
        <p:txBody>
          <a:bodyPr wrap="square" rtlCol="0">
            <a:spAutoFit/>
          </a:bodyPr>
          <a:lstStyle/>
          <a:p>
            <a:r>
              <a:rPr lang="en-US" sz="1400" i="1" dirty="0">
                <a:solidFill>
                  <a:srgbClr val="1311BF"/>
                </a:solidFill>
                <a:latin typeface="Times New Roman" panose="02020603050405020304" pitchFamily="18" charset="0"/>
                <a:cs typeface="Times New Roman" panose="02020603050405020304" pitchFamily="18" charset="0"/>
              </a:rPr>
              <a:t>The plan is to ultimately utilize 100% of the CNG flowing through this pipeline within Morocco.  The water we desalinate at </a:t>
            </a:r>
            <a:r>
              <a:rPr lang="en-US" sz="1400" i="1" dirty="0" err="1">
                <a:solidFill>
                  <a:srgbClr val="1311BF"/>
                </a:solidFill>
                <a:latin typeface="Times New Roman" panose="02020603050405020304" pitchFamily="18" charset="0"/>
                <a:cs typeface="Times New Roman" panose="02020603050405020304" pitchFamily="18" charset="0"/>
              </a:rPr>
              <a:t>Tahaddart</a:t>
            </a:r>
            <a:r>
              <a:rPr lang="en-US" sz="1400" i="1" dirty="0">
                <a:solidFill>
                  <a:srgbClr val="1311BF"/>
                </a:solidFill>
                <a:latin typeface="Times New Roman" panose="02020603050405020304" pitchFamily="18" charset="0"/>
                <a:cs typeface="Times New Roman" panose="02020603050405020304" pitchFamily="18" charset="0"/>
              </a:rPr>
              <a:t> facility (90,000 m</a:t>
            </a:r>
            <a:r>
              <a:rPr lang="en-US" sz="1400" i="1" baseline="30000" dirty="0">
                <a:solidFill>
                  <a:srgbClr val="1311BF"/>
                </a:solidFill>
                <a:latin typeface="Times New Roman" panose="02020603050405020304" pitchFamily="18" charset="0"/>
                <a:cs typeface="Times New Roman" panose="02020603050405020304" pitchFamily="18" charset="0"/>
              </a:rPr>
              <a:t>3</a:t>
            </a:r>
            <a:r>
              <a:rPr lang="en-US" sz="1400" i="1" dirty="0">
                <a:solidFill>
                  <a:srgbClr val="1311BF"/>
                </a:solidFill>
                <a:latin typeface="Times New Roman" panose="02020603050405020304" pitchFamily="18" charset="0"/>
                <a:cs typeface="Times New Roman" panose="02020603050405020304" pitchFamily="18" charset="0"/>
              </a:rPr>
              <a:t> X 20) will be conveyed via FRP pipes our pipeline contractors have experience with.  The water will enable 3-1 CCGT wet compression systems to operate, and will enable greenhouses to grow money crops.  The CNG from the pipeline will provide the CCGT fuel.  The exhaust from the CCGT systems will provide CO</a:t>
            </a:r>
            <a:r>
              <a:rPr lang="en-US" sz="1400" i="1" baseline="-25000" dirty="0">
                <a:solidFill>
                  <a:srgbClr val="1311BF"/>
                </a:solidFill>
                <a:latin typeface="Times New Roman" panose="02020603050405020304" pitchFamily="18" charset="0"/>
                <a:cs typeface="Times New Roman" panose="02020603050405020304" pitchFamily="18" charset="0"/>
              </a:rPr>
              <a:t>2</a:t>
            </a:r>
            <a:r>
              <a:rPr lang="en-US" sz="1400" i="1" dirty="0">
                <a:solidFill>
                  <a:srgbClr val="1311BF"/>
                </a:solidFill>
                <a:latin typeface="Times New Roman" panose="02020603050405020304" pitchFamily="18" charset="0"/>
                <a:cs typeface="Times New Roman" panose="02020603050405020304" pitchFamily="18" charset="0"/>
              </a:rPr>
              <a:t> to accelerate greenhouse growth.  Electricity from the CCGT systems will power the greenhouses and the local communities around which they will be built.</a:t>
            </a:r>
          </a:p>
        </p:txBody>
      </p:sp>
    </p:spTree>
    <p:extLst>
      <p:ext uri="{BB962C8B-B14F-4D97-AF65-F5344CB8AC3E}">
        <p14:creationId xmlns:p14="http://schemas.microsoft.com/office/powerpoint/2010/main" val="6130125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531</TotalTime>
  <Words>367</Words>
  <Application>Microsoft Macintosh PowerPoint</Application>
  <PresentationFormat>A4 Paper (210x297 mm)</PresentationFormat>
  <Paragraphs>13</Paragraphs>
  <Slides>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Arial Narrow</vt:lpstr>
      <vt:lpstr>Bernard MT Condensed</vt:lpstr>
      <vt:lpstr>Calibri</vt:lpstr>
      <vt:lpstr>Calibri Light</vt:lpstr>
      <vt:lpstr>Times New Roman</vt:lpstr>
      <vt:lpstr>Office Theme</vt:lpstr>
      <vt:lpstr>Power, Water, Greenhouses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Water, Greenhouses</dc:title>
  <dc:creator>George Langworth</dc:creator>
  <cp:lastModifiedBy>George Langworth</cp:lastModifiedBy>
  <cp:revision>11</cp:revision>
  <dcterms:created xsi:type="dcterms:W3CDTF">2019-11-05T20:09:21Z</dcterms:created>
  <dcterms:modified xsi:type="dcterms:W3CDTF">2019-11-06T05:00:30Z</dcterms:modified>
</cp:coreProperties>
</file>